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4" r:id="rId4"/>
    <p:sldId id="265" r:id="rId5"/>
    <p:sldId id="272" r:id="rId6"/>
    <p:sldId id="273" r:id="rId7"/>
    <p:sldId id="274" r:id="rId8"/>
    <p:sldId id="275" r:id="rId9"/>
    <p:sldId id="276" r:id="rId10"/>
    <p:sldId id="283" r:id="rId11"/>
    <p:sldId id="284" r:id="rId12"/>
    <p:sldId id="285" r:id="rId13"/>
    <p:sldId id="280" r:id="rId14"/>
    <p:sldId id="281" r:id="rId15"/>
    <p:sldId id="292" r:id="rId16"/>
    <p:sldId id="293" r:id="rId17"/>
    <p:sldId id="260" r:id="rId18"/>
    <p:sldId id="271" r:id="rId19"/>
    <p:sldId id="259" r:id="rId20"/>
    <p:sldId id="258" r:id="rId21"/>
    <p:sldId id="287" r:id="rId22"/>
    <p:sldId id="288" r:id="rId23"/>
    <p:sldId id="290" r:id="rId24"/>
    <p:sldId id="291" r:id="rId25"/>
    <p:sldId id="296" r:id="rId26"/>
    <p:sldId id="261" r:id="rId27"/>
    <p:sldId id="286" r:id="rId28"/>
    <p:sldId id="303" r:id="rId29"/>
    <p:sldId id="266" r:id="rId30"/>
    <p:sldId id="304" r:id="rId31"/>
    <p:sldId id="305" r:id="rId32"/>
    <p:sldId id="306" r:id="rId33"/>
    <p:sldId id="307" r:id="rId34"/>
    <p:sldId id="308" r:id="rId35"/>
    <p:sldId id="310" r:id="rId36"/>
    <p:sldId id="311" r:id="rId37"/>
    <p:sldId id="312" r:id="rId38"/>
    <p:sldId id="313" r:id="rId39"/>
    <p:sldId id="314" r:id="rId40"/>
    <p:sldId id="339" r:id="rId41"/>
    <p:sldId id="263" r:id="rId42"/>
    <p:sldId id="318" r:id="rId43"/>
    <p:sldId id="344" r:id="rId44"/>
    <p:sldId id="317" r:id="rId45"/>
    <p:sldId id="343" r:id="rId46"/>
    <p:sldId id="330" r:id="rId47"/>
    <p:sldId id="331" r:id="rId48"/>
    <p:sldId id="332" r:id="rId49"/>
    <p:sldId id="334" r:id="rId50"/>
    <p:sldId id="335" r:id="rId51"/>
    <p:sldId id="336" r:id="rId52"/>
    <p:sldId id="337" r:id="rId53"/>
    <p:sldId id="329" r:id="rId54"/>
    <p:sldId id="328" r:id="rId55"/>
    <p:sldId id="345" r:id="rId56"/>
    <p:sldId id="319" r:id="rId57"/>
    <p:sldId id="320" r:id="rId58"/>
    <p:sldId id="321" r:id="rId59"/>
    <p:sldId id="322" r:id="rId60"/>
    <p:sldId id="323" r:id="rId61"/>
    <p:sldId id="325" r:id="rId62"/>
    <p:sldId id="326" r:id="rId63"/>
    <p:sldId id="324" r:id="rId64"/>
    <p:sldId id="309" r:id="rId65"/>
    <p:sldId id="327" r:id="rId66"/>
    <p:sldId id="269" r:id="rId67"/>
    <p:sldId id="338" r:id="rId68"/>
    <p:sldId id="342" r:id="rId69"/>
    <p:sldId id="279" r:id="rId70"/>
    <p:sldId id="316" r:id="rId71"/>
    <p:sldId id="289" r:id="rId72"/>
    <p:sldId id="298" r:id="rId73"/>
    <p:sldId id="294" r:id="rId74"/>
    <p:sldId id="295" r:id="rId75"/>
    <p:sldId id="302" r:id="rId76"/>
    <p:sldId id="300" r:id="rId77"/>
    <p:sldId id="267" r:id="rId78"/>
    <p:sldId id="268" r:id="rId7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60"/>
    <p:restoredTop sz="94645"/>
  </p:normalViewPr>
  <p:slideViewPr>
    <p:cSldViewPr snapToGrid="0">
      <p:cViewPr varScale="1">
        <p:scale>
          <a:sx n="118" d="100"/>
          <a:sy n="118" d="100"/>
        </p:scale>
        <p:origin x="60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C1C726-8F75-223E-1208-DC40376502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01044D-90D1-9BDD-C7D1-E408520CC8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805ED5-DDDC-2B93-A895-204C8937D7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66B4B-B27B-4F43-B874-64D66CB918C6}" type="datetimeFigureOut">
              <a:rPr lang="en-US" smtClean="0"/>
              <a:t>8/28/23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0952D4-0E4A-DAEB-15A9-D3AC78D172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774D75-CDFD-4BE7-674F-29491D6A4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7AB05-C9D6-9A43-A8B2-C74606B314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1459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212308-9510-8C82-4520-6953EEE91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92A81A-A4C8-EB5B-F5BE-7B132363EE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04F817-A093-7103-528D-51F77F6ABE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66B4B-B27B-4F43-B874-64D66CB918C6}" type="datetimeFigureOut">
              <a:rPr lang="en-US" smtClean="0"/>
              <a:t>8/28/23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7250E5-E0D7-5E62-4318-816412332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912337-CE84-39A7-EA79-E68E29D8B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7AB05-C9D6-9A43-A8B2-C74606B314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3725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0D05149-CFD4-951F-B66D-52D50F5F7D2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3FF9CCE-AA37-FA0A-950B-79173E4D80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85032B-F83E-46E9-F388-A4E8AF8359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66B4B-B27B-4F43-B874-64D66CB918C6}" type="datetimeFigureOut">
              <a:rPr lang="en-US" smtClean="0"/>
              <a:t>8/28/23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41854F-12EF-4212-A18B-3C7406E891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2482B9-FA17-AF22-1DF4-99B58989F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7AB05-C9D6-9A43-A8B2-C74606B314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5698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9BEAC-5EBA-8E15-5F02-A6A75D2D1C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6293DF-79DE-B03C-C811-D87792469F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EBECAB-7FEF-F45F-5FE0-31BBD1C384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66B4B-B27B-4F43-B874-64D66CB918C6}" type="datetimeFigureOut">
              <a:rPr lang="en-US" smtClean="0"/>
              <a:t>8/28/23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21E2AD-DC83-582A-3581-9896E4D283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2604B5-5E2A-6162-4673-55FB89B8E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7AB05-C9D6-9A43-A8B2-C74606B314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0558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28B85C-21B5-FC18-B7C7-0B6E771848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351105-334B-FCCC-CF6C-E3DB17BE34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2F1DC5-1507-DAA4-0F5E-12E852587F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66B4B-B27B-4F43-B874-64D66CB918C6}" type="datetimeFigureOut">
              <a:rPr lang="en-US" smtClean="0"/>
              <a:t>8/28/23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CA9DE1-A70A-ACED-5A31-13D28E4BA2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6C953A-53AA-A59C-279E-5082CB16A7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7AB05-C9D6-9A43-A8B2-C74606B314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8998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40E3D-6B94-959A-6F93-4AE2F62AF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B083F2-5256-B18B-CA87-6E4398EA9E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675445-8847-32B3-75E9-44D8A7FEEA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A411BB-9E76-A74E-3CB9-58F82624D9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66B4B-B27B-4F43-B874-64D66CB918C6}" type="datetimeFigureOut">
              <a:rPr lang="en-US" smtClean="0"/>
              <a:t>8/28/23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D2C5D6-E654-EBE3-9653-6036C33197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0A64E3-2436-6D1D-4DE8-19535273D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7AB05-C9D6-9A43-A8B2-C74606B314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8000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5C3C3A-E530-0409-BB15-F462A2C47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F9601D-034A-07A6-B9E0-06A00DBCB2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C20825-E50B-A033-7C6C-349D3FDA26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D22CDCE-084E-B101-386A-FCAEEEAF07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47EE753-1B82-B587-0D4F-B2CF41F233B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0396CC4-DAED-E482-2B02-7F6E57A0EF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66B4B-B27B-4F43-B874-64D66CB918C6}" type="datetimeFigureOut">
              <a:rPr lang="en-US" smtClean="0"/>
              <a:t>8/28/23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BB3A545-29EC-8184-3E68-3875F840CF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1234A8B-BB43-5579-EE0C-58EE9EDF57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7AB05-C9D6-9A43-A8B2-C74606B314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3939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3ADB1-CED1-5BB7-C956-6B75EDC4C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37305A5-E483-7D50-6BD8-266F230894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66B4B-B27B-4F43-B874-64D66CB918C6}" type="datetimeFigureOut">
              <a:rPr lang="en-US" smtClean="0"/>
              <a:t>8/28/23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BD0CB2-54AA-C7AA-BC22-777F2C05D0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3240E3-20BA-A84F-C14F-72BAEFF47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7AB05-C9D6-9A43-A8B2-C74606B314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3447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2AAB98-FDAD-0A6B-1DB7-36997D2E52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66B4B-B27B-4F43-B874-64D66CB918C6}" type="datetimeFigureOut">
              <a:rPr lang="en-US" smtClean="0"/>
              <a:t>8/28/23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03B397-D12D-9EC6-EBCC-2D40C2F255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E3E757-DBDC-C1BC-AC34-F807E29AF8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7AB05-C9D6-9A43-A8B2-C74606B314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1111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FD12F-C6C5-8035-C914-218D3EAFA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C058A1-7B43-FC3B-6BCB-CADD14DEDB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B7966B-2C97-153C-8A18-B759E425FC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A6617E-5EDA-BEE3-9B1D-E6D6F8A35E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66B4B-B27B-4F43-B874-64D66CB918C6}" type="datetimeFigureOut">
              <a:rPr lang="en-US" smtClean="0"/>
              <a:t>8/28/23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6FCE7E-7A96-5352-B1C4-12FE2C8662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CA1B6B-8D77-C53D-7DF9-734165D647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7AB05-C9D6-9A43-A8B2-C74606B314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3248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47704-FDBA-2579-895F-5D7EF592E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B8B2063-E87E-3033-69DD-CC516AD8A1A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F8C010-D42F-566F-9C8E-C42C8C38CA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DBC221-5A04-6BC4-7BED-5E6CD67623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66B4B-B27B-4F43-B874-64D66CB918C6}" type="datetimeFigureOut">
              <a:rPr lang="en-US" smtClean="0"/>
              <a:t>8/28/23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BAB4BC-6C4D-9346-E5EB-1AB2EFC777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9A3F01-D78B-F7BB-01FC-EDD6A60F7B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7AB05-C9D6-9A43-A8B2-C74606B314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9682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5AD0174-C5B4-87FE-5089-89FB21A24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2E44E0-F905-0846-2CE6-FC206BA6C6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7526D-4120-BA18-F753-95216572F8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F66B4B-B27B-4F43-B874-64D66CB918C6}" type="datetimeFigureOut">
              <a:rPr lang="en-US" smtClean="0"/>
              <a:t>8/28/23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A03596-DADA-C2C5-3782-00E4B7C9BB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71F995-4DDD-8DFE-8608-2AE63226A8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57AB05-C9D6-9A43-A8B2-C74606B314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8445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DA6953-4766-F9AD-02A1-C5B996C4C33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ECON 645: Week 1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6DE67B-03B4-841C-72A7-275630223CA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Introduction, Omitted Variable Bias, Misspecification, Endogeneity, Instrumental Variables</a:t>
            </a:r>
          </a:p>
          <a:p>
            <a:endParaRPr lang="en-US" dirty="0"/>
          </a:p>
          <a:p>
            <a:r>
              <a:rPr lang="en-US" dirty="0"/>
              <a:t>*Views do not represent HRSA or HHS</a:t>
            </a:r>
          </a:p>
        </p:txBody>
      </p:sp>
    </p:spTree>
    <p:extLst>
      <p:ext uri="{BB962C8B-B14F-4D97-AF65-F5344CB8AC3E}">
        <p14:creationId xmlns:p14="http://schemas.microsoft.com/office/powerpoint/2010/main" val="32112724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9E11B-A304-2C64-89F0-08CF36B04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Gauss-Markov Assumptions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DE3353-6CF9-B602-E8AB-EF7914A4229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r>
                  <a:rPr lang="en-US" dirty="0"/>
                  <a:t>Assumption 5: Homoskedasticity</a:t>
                </a:r>
              </a:p>
              <a:p>
                <a:pPr lvl="1"/>
                <a:r>
                  <a:rPr lang="en-US" dirty="0"/>
                  <a:t>Variance of the population error term u has a constant variance across any explanatory variable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In other words, the variance of the error term is constant across the variance-covariance matrix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Assumption 6: Normality</a:t>
                </a:r>
              </a:p>
              <a:p>
                <a:pPr lvl="1"/>
                <a:r>
                  <a:rPr lang="en-US" dirty="0"/>
                  <a:t>The population error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dirty="0"/>
                  <a:t> is independent of the explanatory variables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 and is normally distributed with zero mean and variance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𝑁𝑜𝑟𝑚𝑎𝑙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These are the classic linear model assumption (CLM)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DE3353-6CF9-B602-E8AB-EF7914A422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0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37498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9E11B-A304-2C64-89F0-08CF36B04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Variance of the OLS Estimator (part 1)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DE3353-6CF9-B602-E8AB-EF7914A4229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Sampling Variances of the OLS Estimator</a:t>
                </a:r>
              </a:p>
              <a:p>
                <a:pPr lvl="1"/>
                <a:r>
                  <a:rPr lang="en-US" dirty="0"/>
                  <a:t>Under the Gauss-Markov assumptions</a:t>
                </a:r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𝑉𝑎𝑟</m:t>
                        </m:r>
                      </m:e>
                    </m:acc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b="0" dirty="0"/>
                      <m:t>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nary>
                          <m:naryPr>
                            <m:chr m:val="∑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𝑖𝑗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̅"/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(1−</m:t>
                            </m:r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 </m:t>
                            </m:r>
                          </m:e>
                        </m:nary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𝑆𝑆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(1−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Where </a:t>
                </a:r>
              </a:p>
              <a:p>
                <a:pPr lvl="2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</m:acc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bSup>
                              <m:sSubSup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nary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−1)</m:t>
                        </m:r>
                      </m:den>
                    </m:f>
                  </m:oMath>
                </a14:m>
                <a:r>
                  <a:rPr lang="en-US" dirty="0"/>
                  <a:t>  </a:t>
                </a:r>
              </a:p>
              <a:p>
                <a:pPr lvl="3"/>
                <a:r>
                  <a:rPr lang="en-US" dirty="0"/>
                  <a:t>Since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and our sample average 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d>
                      </m:e>
                    </m:nary>
                  </m:oMath>
                </a14:m>
                <a:endParaRPr lang="en-US" dirty="0"/>
              </a:p>
              <a:p>
                <a:pPr lvl="2"/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</m:oMath>
                </a14:m>
                <a:r>
                  <a:rPr lang="en-US" dirty="0"/>
                  <a:t> is our degrees of freedom</a:t>
                </a:r>
              </a:p>
              <a:p>
                <a:pPr lvl="3"/>
                <a:r>
                  <a:rPr lang="en-US" dirty="0"/>
                  <a:t>Since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</m:oMath>
                </a14:m>
                <a:r>
                  <a:rPr lang="en-US" dirty="0"/>
                  <a:t> is our parameters plus the intercept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DE3353-6CF9-B602-E8AB-EF7914A422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125543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9E11B-A304-2C64-89F0-08CF36B04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Variance of the OLS Estimator (part 2)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DE3353-6CF9-B602-E8AB-EF7914A4229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Sampling Variances of the OLS Estimator</a:t>
                </a:r>
              </a:p>
              <a:p>
                <a:pPr lvl="1"/>
                <a:r>
                  <a:rPr lang="en-US" dirty="0"/>
                  <a:t>Under the Gauss-Markov assumptions</a:t>
                </a:r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𝑉𝑎𝑟</m:t>
                        </m:r>
                      </m:e>
                    </m:acc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b="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nary>
                          <m:naryPr>
                            <m:chr m:val="∑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𝑖𝑗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̅"/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(1−</m:t>
                            </m:r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 </m:t>
                            </m:r>
                          </m:e>
                        </m:nary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𝑆𝑆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(1−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Where 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dirty="0"/>
                  <a:t> is the R-squared for regressing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on all other explanatory variables</a:t>
                </a:r>
              </a:p>
              <a:p>
                <a:pPr lvl="3"/>
                <a:r>
                  <a:rPr lang="en-US" dirty="0"/>
                  <a:t>If there is any multicollinearity,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dirty="0"/>
                  <a:t> will be greater than 0.</a:t>
                </a:r>
              </a:p>
              <a:p>
                <a:pPr lvl="3"/>
                <a:r>
                  <a:rPr lang="en-US" dirty="0"/>
                  <a:t>If there is no multicollinearity, then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nary>
                          <m:naryPr>
                            <m:chr m:val="∑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𝑖𝑗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̅"/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nary>
                      </m:den>
                    </m:f>
                  </m:oMath>
                </a14:m>
                <a:endParaRPr lang="en-US" dirty="0"/>
              </a:p>
              <a:p>
                <a:pPr lvl="3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DE3353-6CF9-B602-E8AB-EF7914A422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013222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82F42-5817-C835-BB0F-A25E99548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Consistent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6E59B83-ED85-D40B-F0D1-7E28A89B567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Consistency</a:t>
                </a:r>
              </a:p>
              <a:p>
                <a:pPr lvl="1"/>
                <a:r>
                  <a:rPr lang="en-US" dirty="0"/>
                  <a:t>The estimator converges in probability to the population parameter as the sample size grows</a:t>
                </a:r>
              </a:p>
              <a:p>
                <a:r>
                  <a:rPr lang="en-US" dirty="0"/>
                  <a:t>OLS Estimators are asymptotically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 ∞)</m:t>
                    </m:r>
                  </m:oMath>
                </a14:m>
                <a:r>
                  <a:rPr lang="en-US" dirty="0"/>
                  <a:t> consistent under the first four Gauss-Markov assumptions</a:t>
                </a: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p</m:t>
                            </m:r>
                            <m:r>
                              <m:rPr>
                                <m:sty m:val="p"/>
                              </m:rPr>
                              <a:rPr lang="en-US" i="0" smtClean="0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𝐶𝑜𝑣</m:t>
                            </m:r>
                            <m:d>
                              <m:d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d>
                          </m:num>
                          <m:den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𝑉𝑎𝑟</m:t>
                            </m:r>
                            <m:d>
                              <m:d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den>
                        </m:f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+0</m:t>
                        </m:r>
                      </m:e>
                    </m:func>
                  </m:oMath>
                </a14:m>
                <a:r>
                  <a:rPr lang="en-US" dirty="0"/>
                  <a:t>, since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under GMA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Assumption most likely to fail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You will have biased and inconsistent coefficients when this assumption fails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6E59B83-ED85-D40B-F0D1-7E28A89B567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 r="-7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33697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6A04E6-A408-CE45-1AD2-FC5C91C08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Efficient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09FB114-BA62-025B-9D60-DF3C1660F88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Asymptotically Efficient </a:t>
                </a:r>
              </a:p>
              <a:p>
                <a:pPr lvl="1"/>
                <a:r>
                  <a:rPr lang="en-US" dirty="0"/>
                  <a:t>For consistent estimators with asymptotically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→∞)</m:t>
                    </m:r>
                  </m:oMath>
                </a14:m>
                <a:r>
                  <a:rPr lang="en-US" dirty="0"/>
                  <a:t> normal distributions, the estimator with the smallest asymptotic variance will be efficient</a:t>
                </a:r>
              </a:p>
              <a:p>
                <a:pPr lvl="1"/>
                <a:r>
                  <a:rPr lang="en-US" dirty="0"/>
                  <a:t>This also requires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Efficient estimator </a:t>
                </a:r>
              </a:p>
              <a:p>
                <a:r>
                  <a:rPr lang="en-US" dirty="0"/>
                  <a:t>Under the Gauss-Markov Assumptions</a:t>
                </a:r>
              </a:p>
              <a:p>
                <a:pPr lvl="1"/>
                <a:r>
                  <a:rPr lang="en-US" dirty="0"/>
                  <a:t>OLS Estimator is BLUE</a:t>
                </a:r>
              </a:p>
              <a:p>
                <a:pPr lvl="2"/>
                <a:r>
                  <a:rPr lang="en-US" dirty="0"/>
                  <a:t>Best Linear Unbiased Estimator – best means efficient or lowest variance</a:t>
                </a:r>
              </a:p>
              <a:p>
                <a:pPr lvl="1"/>
                <a:r>
                  <a:rPr lang="en-US" dirty="0"/>
                  <a:t>OLS is unbiased, consistent, and efficient</a:t>
                </a:r>
              </a:p>
              <a:p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09FB114-BA62-025B-9D60-DF3C1660F8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98966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D35AD4-F836-885B-3DB5-7434A31359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violate the different assumptions?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FF761C-1CDB-1C29-91EF-BBFF358207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Linear in parameter assumption violated</a:t>
            </a:r>
          </a:p>
          <a:p>
            <a:pPr lvl="1"/>
            <a:r>
              <a:rPr lang="en-US" dirty="0"/>
              <a:t>We have specification errors - misspecification</a:t>
            </a:r>
          </a:p>
          <a:p>
            <a:pPr lvl="1"/>
            <a:r>
              <a:rPr lang="en-US" dirty="0"/>
              <a:t>Nonlinearity and the relationship between dependent and independent is not linear</a:t>
            </a:r>
          </a:p>
          <a:p>
            <a:r>
              <a:rPr lang="en-US" dirty="0"/>
              <a:t>No Perfect Collinearity assumption violated</a:t>
            </a:r>
          </a:p>
          <a:p>
            <a:pPr lvl="1"/>
            <a:r>
              <a:rPr lang="en-US" dirty="0"/>
              <a:t>Variables are allowed to be correlated, but they cannot be perfectly correlated</a:t>
            </a:r>
          </a:p>
          <a:p>
            <a:pPr lvl="1"/>
            <a:r>
              <a:rPr lang="en-US" dirty="0"/>
              <a:t>For example, if we have every group as a binary variable in our model and forget to omit one group, then we will have violated this assumption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31907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D35AD4-F836-885B-3DB5-7434A31359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violate the different assumptions?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FF761C-1CDB-1C29-91EF-BBFF358207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Random Sampling assumption violation</a:t>
            </a:r>
          </a:p>
          <a:p>
            <a:pPr lvl="1"/>
            <a:r>
              <a:rPr lang="en-US" dirty="0" err="1"/>
              <a:t>Autogression</a:t>
            </a:r>
            <a:r>
              <a:rPr lang="en-US" dirty="0"/>
              <a:t> where samples are not independent draws</a:t>
            </a:r>
          </a:p>
          <a:p>
            <a:pPr lvl="2"/>
            <a:r>
              <a:rPr lang="en-US" dirty="0"/>
              <a:t>We’ll use different set of assumptions for time-series</a:t>
            </a:r>
          </a:p>
          <a:p>
            <a:r>
              <a:rPr lang="en-US" dirty="0"/>
              <a:t>Zero conditional and zero correlation with the error assumption violation means</a:t>
            </a:r>
          </a:p>
          <a:p>
            <a:pPr lvl="1"/>
            <a:r>
              <a:rPr lang="en-US" dirty="0"/>
              <a:t>Endogeneity</a:t>
            </a:r>
          </a:p>
          <a:p>
            <a:pPr lvl="1"/>
            <a:r>
              <a:rPr lang="en-US" dirty="0"/>
              <a:t>Errors in variables or measurement error</a:t>
            </a:r>
          </a:p>
          <a:p>
            <a:pPr lvl="1"/>
            <a:r>
              <a:rPr lang="en-US" dirty="0"/>
              <a:t>Simultaneous equation </a:t>
            </a:r>
          </a:p>
          <a:p>
            <a:pPr lvl="1"/>
            <a:r>
              <a:rPr lang="en-US" dirty="0"/>
              <a:t>Misspecification</a:t>
            </a:r>
          </a:p>
          <a:p>
            <a:r>
              <a:rPr lang="en-US" dirty="0"/>
              <a:t>Homoskedasticity assumption violation</a:t>
            </a:r>
          </a:p>
          <a:p>
            <a:pPr lvl="1"/>
            <a:r>
              <a:rPr lang="en-US" dirty="0"/>
              <a:t>The variance-covariance matrix is not constant along the identity matrix</a:t>
            </a:r>
          </a:p>
          <a:p>
            <a:pPr lvl="1"/>
            <a:r>
              <a:rPr lang="en-US" dirty="0"/>
              <a:t>Heteroskedasticity – variance is not constant</a:t>
            </a:r>
          </a:p>
          <a:p>
            <a:pPr lvl="1"/>
            <a:r>
              <a:rPr lang="en-US" dirty="0"/>
              <a:t>Autocorrelation errors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61978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1930C4-6660-E5E1-9B14-E3B465BA8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Endogeneity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3A79D7-2783-1371-26E3-76ACB7A75D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5608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5DB842-93FD-8442-A325-2623CEFDD0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Endogeneity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F6D1EA1-72E2-E121-C213-0CE0ACE9BAB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Endogeneity is defined as an explanatory variable that is correlated with the error term in the regression</a:t>
                </a:r>
              </a:p>
              <a:p>
                <a:pPr lvl="1"/>
                <a:r>
                  <a:rPr lang="en-US" dirty="0"/>
                  <a:t>Generally, the 4</a:t>
                </a:r>
                <a:r>
                  <a:rPr lang="en-US" baseline="30000" dirty="0"/>
                  <a:t>th</a:t>
                </a:r>
                <a:r>
                  <a:rPr lang="en-US" dirty="0"/>
                  <a:t> GMA fails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m:rPr>
                        <m:lit/>
                      </m:rP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OLS is no longer unbiased or consistent</a:t>
                </a:r>
              </a:p>
              <a:p>
                <a:r>
                  <a:rPr lang="en-US" dirty="0"/>
                  <a:t>We can have endogenous variables from multiple scenarios</a:t>
                </a:r>
              </a:p>
              <a:p>
                <a:pPr lvl="1"/>
                <a:r>
                  <a:rPr lang="en-US" dirty="0"/>
                  <a:t>Omitted Variable</a:t>
                </a:r>
              </a:p>
              <a:p>
                <a:pPr lvl="1"/>
                <a:r>
                  <a:rPr lang="en-US" dirty="0"/>
                  <a:t>Misspecification</a:t>
                </a:r>
              </a:p>
              <a:p>
                <a:pPr lvl="1"/>
                <a:r>
                  <a:rPr lang="en-US" dirty="0"/>
                  <a:t>Measurement Error </a:t>
                </a:r>
              </a:p>
              <a:p>
                <a:pPr lvl="1"/>
                <a:r>
                  <a:rPr lang="en-US" dirty="0"/>
                  <a:t>Missing Data, Sample selection or self-selection</a:t>
                </a:r>
              </a:p>
              <a:p>
                <a:pPr lvl="1"/>
                <a:r>
                  <a:rPr lang="en-US" dirty="0"/>
                  <a:t>Simultaneity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F6D1EA1-72E2-E121-C213-0CE0ACE9BA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059858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853651-347A-73EE-C5FC-205234E77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Endogeneity: Omitted Variable Bias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E5E79-D24B-77AA-E54D-E63C94AE63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78884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9E0C9-BFAC-8FED-1BF9-08278B706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for Week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444008-9D08-AD30-0789-6D67205EE7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Introduction</a:t>
            </a:r>
          </a:p>
          <a:p>
            <a:r>
              <a:rPr lang="en-US" dirty="0"/>
              <a:t>Expected Value and Variance of OLS Estimator</a:t>
            </a:r>
          </a:p>
          <a:p>
            <a:r>
              <a:rPr lang="en-US" dirty="0"/>
              <a:t>Endogeneity</a:t>
            </a:r>
          </a:p>
          <a:p>
            <a:pPr lvl="1"/>
            <a:r>
              <a:rPr lang="en-US" dirty="0"/>
              <a:t>Omitted Variable Bias</a:t>
            </a:r>
          </a:p>
          <a:p>
            <a:pPr lvl="1"/>
            <a:r>
              <a:rPr lang="en-US" dirty="0"/>
              <a:t>Misspecification</a:t>
            </a:r>
          </a:p>
          <a:p>
            <a:pPr lvl="1"/>
            <a:r>
              <a:rPr lang="en-US" dirty="0"/>
              <a:t>Measurement Error</a:t>
            </a:r>
          </a:p>
          <a:p>
            <a:pPr lvl="1"/>
            <a:r>
              <a:rPr lang="en-US" dirty="0"/>
              <a:t>Simultaneity</a:t>
            </a:r>
          </a:p>
          <a:p>
            <a:pPr lvl="1"/>
            <a:r>
              <a:rPr lang="en-US" dirty="0"/>
              <a:t>Missing Data</a:t>
            </a:r>
          </a:p>
          <a:p>
            <a:r>
              <a:rPr lang="en-US" dirty="0"/>
              <a:t>Biased Standard Errors</a:t>
            </a:r>
          </a:p>
          <a:p>
            <a:pPr lvl="1"/>
            <a:r>
              <a:rPr lang="en-US" dirty="0"/>
              <a:t>Overidentification</a:t>
            </a:r>
          </a:p>
          <a:p>
            <a:pPr lvl="1"/>
            <a:r>
              <a:rPr lang="en-US" dirty="0"/>
              <a:t>Multicollinearity</a:t>
            </a:r>
          </a:p>
          <a:p>
            <a:pPr lvl="1"/>
            <a:r>
              <a:rPr lang="en-US" dirty="0"/>
              <a:t>Heteroskedasticity</a:t>
            </a:r>
          </a:p>
          <a:p>
            <a:pPr lvl="1"/>
            <a:r>
              <a:rPr lang="en-US" dirty="0"/>
              <a:t>Measurement Error Data</a:t>
            </a:r>
          </a:p>
        </p:txBody>
      </p:sp>
    </p:spTree>
    <p:extLst>
      <p:ext uri="{BB962C8B-B14F-4D97-AF65-F5344CB8AC3E}">
        <p14:creationId xmlns:p14="http://schemas.microsoft.com/office/powerpoint/2010/main" val="22774251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2D2690-BBF8-AEAD-3131-BD6E49C14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Omitted Variable Bias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4DF94D1-EAEC-3BD3-4ABF-0696055A7F6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Omitted Variable Bias</a:t>
                </a:r>
              </a:p>
              <a:p>
                <a:pPr lvl="1"/>
                <a:r>
                  <a:rPr lang="en-US" dirty="0"/>
                  <a:t>Is the bias that occurs in the OLS estimators when a relevant variable is omitted from the regression</a:t>
                </a:r>
              </a:p>
              <a:p>
                <a:pPr lvl="1"/>
                <a:r>
                  <a:rPr lang="en-US" dirty="0"/>
                  <a:t>We may have </a:t>
                </a:r>
                <a:r>
                  <a:rPr lang="en-US" dirty="0" err="1"/>
                  <a:t>misspecified</a:t>
                </a:r>
                <a:r>
                  <a:rPr lang="en-US" dirty="0"/>
                  <a:t>/underspecified the model</a:t>
                </a:r>
              </a:p>
              <a:p>
                <a:pPr lvl="1"/>
                <a:r>
                  <a:rPr lang="en-US" dirty="0"/>
                  <a:t>If we omit a confounding variable, then we will have omitted variable bias</a:t>
                </a:r>
              </a:p>
              <a:p>
                <a:r>
                  <a:rPr lang="en-US" dirty="0"/>
                  <a:t>Suppose we have a model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is wages,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is education,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dirty="0"/>
                  <a:t> is unobserved ability</a:t>
                </a:r>
              </a:p>
              <a:p>
                <a:r>
                  <a:rPr lang="en-US" dirty="0"/>
                  <a:t>We estimate the following model instead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𝜂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4DF94D1-EAEC-3BD3-4ABF-0696055A7F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467502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9282F0-3325-17A1-FFCE-FC8F0C082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Omitted Variable Bias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D29973A-0081-D158-43DA-9B41186D93A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If we omit the unobserved variable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𝐶𝑜𝑣</m:t>
                        </m:r>
                        <m:d>
                          <m:d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𝑉𝑎𝑟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𝐸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𝑦𝑥</m:t>
                            </m:r>
                          </m:e>
                        </m:d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𝐸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𝐸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𝑉𝑎𝑟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</m:d>
                          </m:e>
                        </m:d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𝑉𝑎𝑟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      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𝑢𝑥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</m:d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𝑉𝑎𝑟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     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𝐶𝑜𝑣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𝑉𝑎𝑟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𝐶𝑜𝑣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𝑉𝑎𝑟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d>
                      </m:den>
                    </m:f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𝐶𝑜𝑣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𝑉𝑎𝑟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≠0</m:t>
                    </m:r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𝐶𝑜𝑣</m:t>
                        </m:r>
                        <m:d>
                          <m:d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𝑉𝑎𝑟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+0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D29973A-0081-D158-43DA-9B41186D93A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176557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D720D-CAF5-6245-94FA-3EBDE6079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Omitted Variable Bias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7A6F704-7BC9-9035-7999-9DDDE16C647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Direction of the Bias</a:t>
                </a:r>
              </a:p>
              <a:p>
                <a:pPr lvl="1"/>
                <a:r>
                  <a:rPr lang="en-US" dirty="0"/>
                  <a:t>We should be able to hypothesis the direction of the bias using theory</a:t>
                </a:r>
              </a:p>
              <a:p>
                <a:r>
                  <a:rPr lang="en-US" dirty="0"/>
                  <a:t>The direction depends upon: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For example, education and wages have a positive covariance and ability and wages also have a positive covariance</a:t>
                </a:r>
              </a:p>
              <a:p>
                <a:pPr lvl="1"/>
                <a:r>
                  <a:rPr lang="en-US" dirty="0"/>
                  <a:t>Therefore, omitting ability from our model means that education coefficient will be upward biased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7A6F704-7BC9-9035-7999-9DDDE16C647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ED163ABA-AC14-EA32-EF99-D724B4F9C2A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37814835"/>
                  </p:ext>
                </p:extLst>
              </p:nvPr>
            </p:nvGraphicFramePr>
            <p:xfrm>
              <a:off x="1651000" y="4824306"/>
              <a:ext cx="8127999" cy="1112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709333">
                      <a:extLst>
                        <a:ext uri="{9D8B030D-6E8A-4147-A177-3AD203B41FA5}">
                          <a16:colId xmlns:a16="http://schemas.microsoft.com/office/drawing/2014/main" val="43986444"/>
                        </a:ext>
                      </a:extLst>
                    </a:gridCol>
                    <a:gridCol w="2709333">
                      <a:extLst>
                        <a:ext uri="{9D8B030D-6E8A-4147-A177-3AD203B41FA5}">
                          <a16:colId xmlns:a16="http://schemas.microsoft.com/office/drawing/2014/main" val="3351155702"/>
                        </a:ext>
                      </a:extLst>
                    </a:gridCol>
                    <a:gridCol w="2709333">
                      <a:extLst>
                        <a:ext uri="{9D8B030D-6E8A-4147-A177-3AD203B41FA5}">
                          <a16:colId xmlns:a16="http://schemas.microsoft.com/office/drawing/2014/main" val="6740180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Direction of Bias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𝑪𝒐𝒗</m:t>
                                </m:r>
                                <m:d>
                                  <m:d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𝒖</m:t>
                                    </m:r>
                                  </m:e>
                                </m:d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&gt;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𝑪𝒐𝒗</m:t>
                                </m:r>
                                <m:d>
                                  <m:d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𝒖</m:t>
                                    </m:r>
                                  </m:e>
                                </m:d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1413943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𝐶𝑜𝑣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&gt;0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Upward Bias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Downward Bias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491070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𝐶𝑜𝑣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&lt;0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Downward Bias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Upward Bias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9001871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ED163ABA-AC14-EA32-EF99-D724B4F9C2A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37814835"/>
                  </p:ext>
                </p:extLst>
              </p:nvPr>
            </p:nvGraphicFramePr>
            <p:xfrm>
              <a:off x="1651000" y="4824306"/>
              <a:ext cx="8127999" cy="1112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709333">
                      <a:extLst>
                        <a:ext uri="{9D8B030D-6E8A-4147-A177-3AD203B41FA5}">
                          <a16:colId xmlns:a16="http://schemas.microsoft.com/office/drawing/2014/main" val="43986444"/>
                        </a:ext>
                      </a:extLst>
                    </a:gridCol>
                    <a:gridCol w="2709333">
                      <a:extLst>
                        <a:ext uri="{9D8B030D-6E8A-4147-A177-3AD203B41FA5}">
                          <a16:colId xmlns:a16="http://schemas.microsoft.com/office/drawing/2014/main" val="3351155702"/>
                        </a:ext>
                      </a:extLst>
                    </a:gridCol>
                    <a:gridCol w="2709333">
                      <a:extLst>
                        <a:ext uri="{9D8B030D-6E8A-4147-A177-3AD203B41FA5}">
                          <a16:colId xmlns:a16="http://schemas.microsoft.com/office/drawing/2014/main" val="6740180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Direction of Bias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000" t="-6667" r="-100935" b="-2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0939" t="-6667" r="-1408" b="-22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1413943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69" t="-110345" r="-201878" b="-1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Upward Bias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Downward Bias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491070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69" t="-203333" r="-201878" b="-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Downward Bias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Upward Bias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90018710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172039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920BC-0302-B1E6-B7DD-EDF887E7B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Omitted Variable Bias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255B50C-1DD0-C831-1EA1-E17E532230D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Upward Bias</a:t>
                </a:r>
              </a:p>
              <a:p>
                <a:pPr lvl="1"/>
                <a:r>
                  <a:rPr lang="en-US" dirty="0"/>
                  <a:t>The expected value of our estimator is upward biased from our population parameter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Downward Bias</a:t>
                </a:r>
              </a:p>
              <a:p>
                <a:pPr lvl="1"/>
                <a:r>
                  <a:rPr lang="en-US" dirty="0"/>
                  <a:t>The expected value of our estimator is downward biased from our population parameter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Biased toward zero</a:t>
                </a:r>
              </a:p>
              <a:p>
                <a:pPr lvl="1"/>
                <a:r>
                  <a:rPr lang="en-US" dirty="0"/>
                  <a:t>Closer to zero than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is positive,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is downward biased</a:t>
                </a:r>
              </a:p>
              <a:p>
                <a:pPr lvl="1"/>
                <a:r>
                  <a:rPr lang="en-US" dirty="0"/>
                  <a:t>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is negative,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is upward biased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255B50C-1DD0-C831-1EA1-E17E532230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16" b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734600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06B9A-9AE6-6A40-3CCE-7784D55CA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Omitted Variable Bias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E5B9788-E522-1BFD-56EE-855B7D5BBE7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To reiterate when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/>
                  <a:t>,</a:t>
                </a:r>
              </a:p>
              <a:p>
                <a:pPr lvl="1"/>
                <a:r>
                  <a:rPr lang="en-US" dirty="0"/>
                  <a:t>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dirty="0"/>
                  <a:t> is unobserved, </a:t>
                </a:r>
              </a:p>
              <a:p>
                <a:pPr lvl="1"/>
                <a:r>
                  <a:rPr lang="en-US" dirty="0"/>
                  <a:t>We estimate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, and</a:t>
                </a:r>
              </a:p>
              <a:p>
                <a:pPr lvl="1"/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Our bias will be: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𝐶𝑜𝑣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𝑉𝑎𝑟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OLS estimator will be </a:t>
                </a:r>
              </a:p>
              <a:p>
                <a:pPr lvl="1"/>
                <a:r>
                  <a:rPr lang="en-US" dirty="0"/>
                  <a:t>Biased and inconsistent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E5B9788-E522-1BFD-56EE-855B7D5BBE7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156029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93FF7F-60FE-9DD7-B939-BE3C37DB61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Omitted Variable Bias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CA579E-363F-7C88-503E-CC0F70BA64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to do?</a:t>
            </a:r>
          </a:p>
          <a:p>
            <a:pPr lvl="1"/>
            <a:r>
              <a:rPr lang="en-US" dirty="0"/>
              <a:t>Go the economic theory</a:t>
            </a:r>
          </a:p>
          <a:p>
            <a:pPr lvl="2"/>
            <a:r>
              <a:rPr lang="en-US" dirty="0"/>
              <a:t>What should be included?</a:t>
            </a:r>
          </a:p>
          <a:p>
            <a:pPr lvl="1"/>
            <a:r>
              <a:rPr lang="en-US" dirty="0"/>
              <a:t>Go to the literature</a:t>
            </a:r>
          </a:p>
          <a:p>
            <a:pPr lvl="2"/>
            <a:r>
              <a:rPr lang="en-US" dirty="0"/>
              <a:t>What have others done?</a:t>
            </a:r>
          </a:p>
          <a:p>
            <a:pPr lvl="1"/>
            <a:r>
              <a:rPr lang="en-US" dirty="0"/>
              <a:t>Test for misspecification – RESET test, F-Test </a:t>
            </a:r>
          </a:p>
          <a:p>
            <a:pPr lvl="2"/>
            <a:r>
              <a:rPr lang="en-US" dirty="0"/>
              <a:t>Next Section</a:t>
            </a:r>
          </a:p>
          <a:p>
            <a:pPr lvl="1"/>
            <a:r>
              <a:rPr lang="en-US" dirty="0"/>
              <a:t>Get a better research design </a:t>
            </a:r>
          </a:p>
          <a:p>
            <a:pPr lvl="2"/>
            <a:r>
              <a:rPr lang="en-US" dirty="0"/>
              <a:t>Panel data, instrumental variables (covered in Econ 645 and in-depth in ECON 672)</a:t>
            </a:r>
          </a:p>
          <a:p>
            <a:pPr lvl="2"/>
            <a:r>
              <a:rPr lang="en-US" dirty="0"/>
              <a:t>Difference-in-difference, two-way fixed effects, regression discontinuity, matching (covered in Econ 672)</a:t>
            </a:r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86749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06F590-E9F3-E9FA-70BF-029156A604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Endogeneity: Misspecification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32EEF3-C511-1916-B58C-A916D820E2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5950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005304-0906-B44A-4C00-48D76F18F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Misspecification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CD3E41-0050-1A94-3CAC-96FE5E6318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happens when the functional form is </a:t>
            </a:r>
            <a:r>
              <a:rPr lang="en-US" dirty="0" err="1"/>
              <a:t>misspecified</a:t>
            </a:r>
            <a:r>
              <a:rPr lang="en-US" dirty="0"/>
              <a:t>?</a:t>
            </a:r>
          </a:p>
          <a:p>
            <a:pPr lvl="1"/>
            <a:r>
              <a:rPr lang="en-US" dirty="0"/>
              <a:t>At best, we can have biased standard errors</a:t>
            </a:r>
          </a:p>
          <a:p>
            <a:pPr lvl="2"/>
            <a:r>
              <a:rPr lang="en-US" dirty="0"/>
              <a:t>(E.g.: missing data in the dependent variable)</a:t>
            </a:r>
          </a:p>
          <a:p>
            <a:pPr lvl="1"/>
            <a:r>
              <a:rPr lang="en-US" dirty="0"/>
              <a:t>At worst, we can have biased coefficients of the OLS estimator</a:t>
            </a:r>
          </a:p>
          <a:p>
            <a:pPr lvl="2"/>
            <a:r>
              <a:rPr lang="en-US" dirty="0"/>
              <a:t>(E.g.: omitted variables, etc.)</a:t>
            </a:r>
          </a:p>
          <a:p>
            <a:r>
              <a:rPr lang="en-US" dirty="0"/>
              <a:t>Functional Form Misspecification</a:t>
            </a:r>
          </a:p>
          <a:p>
            <a:pPr lvl="1"/>
            <a:r>
              <a:rPr lang="en-US" dirty="0"/>
              <a:t>A model suffers from function form misspecification when it does not properly address the relationship between the dependent and independent variables</a:t>
            </a:r>
          </a:p>
          <a:p>
            <a:pPr lvl="1"/>
            <a:r>
              <a:rPr lang="en-US" dirty="0"/>
              <a:t>Is a special case of omitted variable, when the omitted variable is a function of an explanatory variable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02344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529F8C-5F61-FF56-D740-F25164389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Misspecification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8A9EBBB-7351-6696-BEA3-1A156327365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Experience and Education in a Mincer Equation is an example</a:t>
                </a:r>
              </a:p>
              <a:p>
                <a:r>
                  <a:rPr lang="en-US" dirty="0">
                    <a:latin typeface="Cambria Math" panose="02040503050406030204" pitchFamily="18" charset="0"/>
                  </a:rPr>
                  <a:t>Let’s say we have a true population model for wage</a:t>
                </a:r>
                <a:endParaRPr lang="en-US" b="0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𝑤𝑎𝑔𝑒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𝑒𝑑𝑢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𝑒𝑥𝑝𝑒𝑟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𝑒𝑥𝑝𝑒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𝑓𝑒𝑚𝑎𝑙𝑒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                      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𝑓𝑒𝑚𝑎𝑙𝑒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𝑒𝑑𝑢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There are some important functional forms </a:t>
                </a:r>
              </a:p>
              <a:p>
                <a:pPr lvl="1"/>
                <a:r>
                  <a:rPr lang="en-US" dirty="0"/>
                  <a:t>Natural log of wages</a:t>
                </a:r>
              </a:p>
              <a:p>
                <a:pPr lvl="1"/>
                <a:r>
                  <a:rPr lang="en-US" dirty="0"/>
                  <a:t>The quadratic for experience</a:t>
                </a:r>
              </a:p>
              <a:p>
                <a:pPr lvl="1"/>
                <a:r>
                  <a:rPr lang="en-US" dirty="0"/>
                  <a:t>The interaction between education and female</a:t>
                </a:r>
              </a:p>
              <a:p>
                <a:pPr lvl="2"/>
                <a:r>
                  <a:rPr lang="en-US" dirty="0"/>
                  <a:t>We say that female have a different intercept than men, and</a:t>
                </a:r>
              </a:p>
              <a:p>
                <a:pPr lvl="2"/>
                <a:r>
                  <a:rPr lang="en-US" dirty="0"/>
                  <a:t>We say that the slope for education for women is different from men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8A9EBBB-7351-6696-BEA3-1A156327365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40705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5546C7-DDA7-730A-95CB-0323222FF5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Misspecification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5F6520-E1EE-1785-D2E7-31C5757D75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Topics for misspecification</a:t>
            </a:r>
          </a:p>
          <a:p>
            <a:pPr lvl="1"/>
            <a:r>
              <a:rPr lang="en-US" dirty="0"/>
              <a:t>F-Tests for joint exclusion restriction</a:t>
            </a:r>
          </a:p>
          <a:p>
            <a:pPr lvl="1"/>
            <a:r>
              <a:rPr lang="en-US" dirty="0"/>
              <a:t>RESET Test</a:t>
            </a:r>
          </a:p>
          <a:p>
            <a:pPr lvl="1"/>
            <a:r>
              <a:rPr lang="en-US" dirty="0"/>
              <a:t>Data transformations</a:t>
            </a:r>
          </a:p>
          <a:p>
            <a:pPr lvl="1"/>
            <a:r>
              <a:rPr lang="en-US" dirty="0"/>
              <a:t>Non-nested tests</a:t>
            </a:r>
          </a:p>
          <a:p>
            <a:pPr lvl="1"/>
            <a:r>
              <a:rPr lang="en-US" dirty="0"/>
              <a:t>Look for outliers</a:t>
            </a:r>
          </a:p>
          <a:p>
            <a:r>
              <a:rPr lang="en-US" dirty="0"/>
              <a:t>How to Test for misspecification</a:t>
            </a:r>
          </a:p>
          <a:p>
            <a:pPr lvl="1"/>
            <a:r>
              <a:rPr lang="en-US" dirty="0"/>
              <a:t>We can detect if we have functional form problems</a:t>
            </a:r>
          </a:p>
          <a:p>
            <a:pPr lvl="1"/>
            <a:r>
              <a:rPr lang="en-US" dirty="0"/>
              <a:t>F-Test for joint exclusion restriction</a:t>
            </a:r>
          </a:p>
          <a:p>
            <a:pPr lvl="1"/>
            <a:r>
              <a:rPr lang="en-US" dirty="0"/>
              <a:t>Regression Specification Error Test (RESET)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17027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0CABED-DABB-6DF0-88FD-7171C5D023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ECON 645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8CCDF4-AC0F-0E51-89CC-E027D05226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Build off of ECON 644</a:t>
            </a:r>
          </a:p>
          <a:p>
            <a:r>
              <a:rPr lang="en-US" dirty="0"/>
              <a:t>Dealing with endogeneity</a:t>
            </a:r>
          </a:p>
          <a:p>
            <a:pPr lvl="1"/>
            <a:r>
              <a:rPr lang="en-US" dirty="0"/>
              <a:t>Using Instrumental Variables</a:t>
            </a:r>
          </a:p>
          <a:p>
            <a:pPr lvl="1"/>
            <a:r>
              <a:rPr lang="en-US" dirty="0"/>
              <a:t>Using Panel Data </a:t>
            </a:r>
          </a:p>
          <a:p>
            <a:r>
              <a:rPr lang="en-US" dirty="0"/>
              <a:t>Limited Dependent Variables</a:t>
            </a:r>
          </a:p>
          <a:p>
            <a:pPr lvl="1"/>
            <a:r>
              <a:rPr lang="en-US" dirty="0"/>
              <a:t>Logit and </a:t>
            </a:r>
            <a:r>
              <a:rPr lang="en-US" dirty="0" err="1"/>
              <a:t>Probit</a:t>
            </a:r>
            <a:endParaRPr lang="en-US" dirty="0"/>
          </a:p>
          <a:p>
            <a:pPr lvl="1"/>
            <a:r>
              <a:rPr lang="en-US" dirty="0"/>
              <a:t>Tobit</a:t>
            </a:r>
          </a:p>
          <a:p>
            <a:pPr lvl="1"/>
            <a:r>
              <a:rPr lang="en-US" dirty="0"/>
              <a:t>Poisson </a:t>
            </a:r>
          </a:p>
          <a:p>
            <a:r>
              <a:rPr lang="en-US" dirty="0"/>
              <a:t>Time Series</a:t>
            </a:r>
          </a:p>
          <a:p>
            <a:pPr lvl="1"/>
            <a:r>
              <a:rPr lang="en-US" dirty="0"/>
              <a:t>Autoregressive Models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01187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01484-53A5-CE2E-87D1-88C994A73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Misspecification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EA7589-E15E-5274-D455-73CAECCA012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r>
                  <a:rPr lang="en-US" dirty="0"/>
                  <a:t>F-Test for joint exclusion restriction</a:t>
                </a:r>
              </a:p>
              <a:p>
                <a:pPr lvl="1"/>
                <a:r>
                  <a:rPr lang="en-US" dirty="0"/>
                  <a:t>Calculate an F-stat to test a restricted model compared to an unrestricted model</a:t>
                </a:r>
              </a:p>
              <a:p>
                <a:pPr lvl="1"/>
                <a:r>
                  <a:rPr lang="en-US" dirty="0"/>
                  <a:t>We want to test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𝑆𝑆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𝑆𝑆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𝑈𝑅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)/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𝑆𝑆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𝑈𝑅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/(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−1)</m:t>
                        </m:r>
                      </m:den>
                    </m:f>
                  </m:oMath>
                </a14:m>
                <a:r>
                  <a:rPr lang="en-US" dirty="0"/>
                  <a:t>, </a:t>
                </a:r>
              </a:p>
              <a:p>
                <a:r>
                  <a:rPr lang="en-US" dirty="0"/>
                  <a:t>Where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𝑆𝑆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</m:oMath>
                </a14:m>
                <a:r>
                  <a:rPr lang="en-US" dirty="0"/>
                  <a:t> is the sum of squared residuals for the restricted model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𝑆𝑆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𝑈𝑅</m:t>
                        </m:r>
                      </m:sub>
                    </m:sSub>
                  </m:oMath>
                </a14:m>
                <a:r>
                  <a:rPr lang="en-US" dirty="0"/>
                  <a:t> is the sum of squared residuals for the unrestricted model</a:t>
                </a:r>
              </a:p>
              <a:p>
                <a:pPr lvl="1"/>
                <a:r>
                  <a:rPr lang="en-US" b="0" dirty="0"/>
                  <a:t>Numerator degrees of freedom: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𝑈𝑅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Denominator degrees of freedom: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~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EA7589-E15E-5274-D455-73CAECCA012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0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731943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22FFAE-7FC8-87F4-A043-E5DB4BC886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Misspecification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BD0CAE-242F-9842-C938-E78810F5EC0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54469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RESET Test</a:t>
                </a:r>
              </a:p>
              <a:p>
                <a:pPr lvl="1"/>
                <a:r>
                  <a:rPr lang="en-US" dirty="0"/>
                  <a:t>This is a test to detect general functional form misspecification</a:t>
                </a:r>
              </a:p>
              <a:p>
                <a:r>
                  <a:rPr lang="en-US" dirty="0"/>
                  <a:t>The idea</a:t>
                </a:r>
              </a:p>
              <a:p>
                <a:pPr lvl="1"/>
                <a:r>
                  <a:rPr lang="en-US" dirty="0"/>
                  <a:t>The test adds polynomials in the OLS fitted values to the equation to detect general kinds of functional form misspecification</a:t>
                </a:r>
              </a:p>
              <a:p>
                <a:pPr lvl="1"/>
                <a:r>
                  <a:rPr lang="en-US" dirty="0"/>
                  <a:t>We use this to test if we have missed any important nonlinearities </a:t>
                </a:r>
              </a:p>
              <a:p>
                <a:r>
                  <a:rPr lang="en-US" dirty="0"/>
                  <a:t>Implementing RESET Test</a:t>
                </a:r>
              </a:p>
              <a:p>
                <a:pPr lvl="1"/>
                <a:r>
                  <a:rPr lang="en-US" dirty="0"/>
                  <a:t>Assume we have a model: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dirty="0"/>
                  <a:t> and we want to test the functional form</a:t>
                </a:r>
              </a:p>
              <a:p>
                <a:pPr lvl="1"/>
                <a:r>
                  <a:rPr lang="en-US" dirty="0"/>
                  <a:t>Estimate the model and predict the fitted values for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BD0CAE-242F-9842-C938-E78810F5EC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544695"/>
              </a:xfrm>
              <a:blipFill>
                <a:blip r:embed="rId2"/>
                <a:stretch>
                  <a:fillRect l="-1086" t="-2228" b="-19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536462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22FFAE-7FC8-87F4-A043-E5DB4BC886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Misspecification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BD0CAE-242F-9842-C938-E78810F5EC0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Note: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dirty="0"/>
                  <a:t> are just nonlinear functions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Use an F-statistic for joint exclusion restriction</a:t>
                </a:r>
              </a:p>
              <a:p>
                <a:pPr lvl="1"/>
                <a:r>
                  <a:rPr lang="en-US" dirty="0">
                    <a:latin typeface="Cambria Math" panose="02040503050406030204" pitchFamily="18" charset="0"/>
                  </a:rPr>
                  <a:t>The null hypothesis is that our original model is correctly specified</a:t>
                </a:r>
              </a:p>
              <a:p>
                <a:pPr lvl="2"/>
                <a:r>
                  <a:rPr lang="en-US" b="0" dirty="0"/>
                  <a:t>Restricted Model: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endParaRPr lang="en-US" b="0" dirty="0">
                  <a:latin typeface="Cambria Math" panose="02040503050406030204" pitchFamily="18" charset="0"/>
                </a:endParaRPr>
              </a:p>
              <a:p>
                <a:pPr lvl="2"/>
                <a:r>
                  <a:rPr lang="en-US" b="0" dirty="0">
                    <a:latin typeface="Cambria Math" panose="02040503050406030204" pitchFamily="18" charset="0"/>
                  </a:rPr>
                  <a:t>Unrestricted Model: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endParaRPr lang="en-US" b="0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~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−3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If we reject the null hypothesis</a:t>
                </a:r>
              </a:p>
              <a:p>
                <a:pPr lvl="1"/>
                <a:r>
                  <a:rPr lang="en-US" dirty="0"/>
                  <a:t>We have a functional form misspecification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BD0CAE-242F-9842-C938-E78810F5EC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728343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22FFAE-7FC8-87F4-A043-E5DB4BC886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Misspecification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BD0CAE-242F-9842-C938-E78810F5EC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it doesn’t do</a:t>
            </a:r>
          </a:p>
          <a:p>
            <a:pPr lvl="1"/>
            <a:r>
              <a:rPr lang="en-US" dirty="0"/>
              <a:t>It cannot tell us the correct functional form only that the current functional form is </a:t>
            </a:r>
            <a:r>
              <a:rPr lang="en-US" dirty="0" err="1"/>
              <a:t>misspecified</a:t>
            </a:r>
            <a:r>
              <a:rPr lang="en-US" dirty="0"/>
              <a:t>  </a:t>
            </a:r>
          </a:p>
          <a:p>
            <a:pPr lvl="1"/>
            <a:r>
              <a:rPr lang="en-US" dirty="0"/>
              <a:t>It does not provide guidance on what is </a:t>
            </a:r>
            <a:r>
              <a:rPr lang="en-US" dirty="0" err="1"/>
              <a:t>misspecified</a:t>
            </a:r>
            <a:endParaRPr lang="en-US" dirty="0"/>
          </a:p>
          <a:p>
            <a:r>
              <a:rPr lang="en-US" dirty="0"/>
              <a:t>Note</a:t>
            </a:r>
          </a:p>
          <a:p>
            <a:pPr lvl="1"/>
            <a:r>
              <a:rPr lang="en-US" dirty="0"/>
              <a:t>It does not pick up omitted variable when the omitted variables are linear</a:t>
            </a:r>
          </a:p>
          <a:p>
            <a:pPr lvl="1"/>
            <a:r>
              <a:rPr lang="en-US" dirty="0"/>
              <a:t>It does not pick up on any heteroskedasticity</a:t>
            </a:r>
          </a:p>
          <a:p>
            <a:pPr lvl="1"/>
            <a:r>
              <a:rPr lang="en-US" dirty="0"/>
              <a:t>We need to go to economic theory and literature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83902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34866-6D7C-AC1D-2D8F-C32BC837E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Misspecification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876B4C3-FCB1-6823-F92C-5C2E6088C5C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Nested Models</a:t>
                </a:r>
              </a:p>
              <a:p>
                <a:pPr lvl="1"/>
                <a:r>
                  <a:rPr lang="en-US" dirty="0"/>
                  <a:t>Nested models are specials cases of the other</a:t>
                </a:r>
              </a:p>
              <a:p>
                <a:pPr lvl="1"/>
                <a:r>
                  <a:rPr lang="en-US" dirty="0"/>
                  <a:t>E.g.: Restricted vs Unrestricted Model</a:t>
                </a:r>
              </a:p>
              <a:p>
                <a:pPr lvl="2"/>
                <a:r>
                  <a:rPr lang="en-US" b="0" dirty="0"/>
                  <a:t>Restricte</a:t>
                </a:r>
                <a:r>
                  <a:rPr lang="en-US" dirty="0"/>
                  <a:t>d Model: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endParaRPr lang="en-US" b="0" dirty="0"/>
              </a:p>
              <a:p>
                <a:pPr lvl="2"/>
                <a:r>
                  <a:rPr lang="en-US" b="0" dirty="0"/>
                  <a:t>Unrestricted Model: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endParaRPr lang="en-US" dirty="0"/>
              </a:p>
              <a:p>
                <a:r>
                  <a:rPr lang="en-US" dirty="0"/>
                  <a:t>When we are testing restricted and unrestricted models with our F-statistic, this is a case of nested models</a:t>
                </a:r>
              </a:p>
              <a:p>
                <a:pPr lvl="1"/>
                <a:r>
                  <a:rPr lang="en-US" dirty="0"/>
                  <a:t>We use the F-test for joint exclusion restriction testing for nested models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876B4C3-FCB1-6823-F92C-5C2E6088C5C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114742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2377F2-003C-44FC-75A5-D1212EBF3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Misspecification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8DD2192-106B-CE21-8A80-817B74FB35D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Non-nested Models</a:t>
                </a:r>
              </a:p>
              <a:p>
                <a:pPr lvl="1"/>
                <a:r>
                  <a:rPr lang="en-US" dirty="0"/>
                  <a:t>These are two or more models are that cannot be written as specials cases of the other model(s)</a:t>
                </a:r>
              </a:p>
              <a:p>
                <a:r>
                  <a:rPr lang="en-US" dirty="0"/>
                  <a:t>For example</a:t>
                </a: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𝑤𝑎𝑔𝑒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𝑦𝑒𝑎𝑟𝑠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𝑔𝑎𝑚𝑒𝑠𝑦𝑟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𝑏𝑎𝑡𝑎𝑣𝑔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h𝑟𝑠𝑦𝑟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𝑤𝑎𝑔𝑒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𝑦𝑒𝑎𝑟𝑠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𝑔𝑎𝑚𝑒𝑠𝑦𝑟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𝑏𝑎𝑡𝑎𝑣𝑔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𝑟𝑏𝑖𝑠𝑦𝑟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endParaRPr lang="en-US" b="0" dirty="0"/>
              </a:p>
              <a:p>
                <a:r>
                  <a:rPr lang="en-US" dirty="0"/>
                  <a:t>F-statistic joint exclusion restriction will not work here</a:t>
                </a:r>
              </a:p>
              <a:p>
                <a:pPr lvl="1"/>
                <a:r>
                  <a:rPr lang="en-US" dirty="0"/>
                  <a:t>Only works on nested models</a:t>
                </a:r>
              </a:p>
              <a:p>
                <a:pPr lvl="1"/>
                <a:r>
                  <a:rPr lang="en-US" dirty="0"/>
                  <a:t>We could do a composite and test from there, but we may fail to reject both parts or reject both explanatory…it’s not ideal for non-nested models</a:t>
                </a:r>
              </a:p>
              <a:p>
                <a:pPr lvl="1"/>
                <a:r>
                  <a:rPr lang="en-US" dirty="0"/>
                  <a:t>Wooldridge suggests comparing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, but it does tell us anything about omitted variables</a:t>
                </a:r>
              </a:p>
              <a:p>
                <a:pPr lvl="1"/>
                <a:r>
                  <a:rPr lang="en-US" dirty="0"/>
                  <a:t>This would be a good place to go to economic theory and the literature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8DD2192-106B-CE21-8A80-817B74FB35D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3488" r="-4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038265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CC0E0-91C3-A326-E294-7156A98195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Misspecification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9261A2-6247-D2CC-6473-41D61B4AAFB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We may have non-nested models with different function forms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endParaRPr lang="en-US" dirty="0"/>
              </a:p>
              <a:p>
                <a:r>
                  <a:rPr lang="en-US" dirty="0"/>
                  <a:t>Best to go to economic theory and the literature</a:t>
                </a:r>
              </a:p>
              <a:p>
                <a:pPr lvl="1"/>
                <a:r>
                  <a:rPr lang="en-US" dirty="0"/>
                  <a:t>It is common to see log-log models in the literature for constant elasticity</a:t>
                </a:r>
              </a:p>
              <a:p>
                <a:pPr lvl="1"/>
                <a:r>
                  <a:rPr lang="en-US" dirty="0"/>
                  <a:t>Log-log models provide helpful interpretation as well</a:t>
                </a:r>
              </a:p>
              <a:p>
                <a:r>
                  <a:rPr lang="en-US" dirty="0"/>
                  <a:t>There are two tests we can do</a:t>
                </a:r>
              </a:p>
              <a:p>
                <a:pPr lvl="1"/>
                <a:r>
                  <a:rPr lang="en-US" dirty="0"/>
                  <a:t>1) Combine the models and do two F-tests</a:t>
                </a:r>
              </a:p>
              <a:p>
                <a:pPr lvl="1"/>
                <a:r>
                  <a:rPr lang="en-US" dirty="0"/>
                  <a:t>2) Use Davidson-MacKinnon test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9261A2-6247-D2CC-6473-41D61B4AAF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59568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FEFFE1-2EAE-0C32-2234-A2999795A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Misspecification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F81D759-FDFF-B72A-E766-06D89D80AAC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F-tests with functional form non-nested alternative models</a:t>
                </a:r>
              </a:p>
              <a:p>
                <a:pPr lvl="1"/>
                <a:r>
                  <a:rPr lang="en-US" dirty="0"/>
                  <a:t>Combine the two non-nested models into one and then test joint exclusion restrictions for both as special cases using F-statistics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endParaRPr lang="en-US" dirty="0"/>
              </a:p>
              <a:p>
                <a:r>
                  <a:rPr lang="en-US" dirty="0"/>
                  <a:t>First Test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r>
                  <a:rPr lang="en-US" dirty="0"/>
                  <a:t>Second Test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r>
                  <a:rPr lang="en-US" dirty="0"/>
                  <a:t>Note</a:t>
                </a:r>
              </a:p>
              <a:p>
                <a:pPr lvl="1"/>
                <a:r>
                  <a:rPr lang="en-US" dirty="0"/>
                  <a:t>You may fail to reject both or you may reject both tests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F81D759-FDFF-B72A-E766-06D89D80AAC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 b="-17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6393325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FEFFE1-2EAE-0C32-2234-A2999795A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Misspecification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F81D759-FDFF-B72A-E766-06D89D80AAC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Davidson-MacKinnon Test for functional form non-nested alternatives</a:t>
                </a:r>
              </a:p>
              <a:p>
                <a:pPr lvl="1"/>
                <a:r>
                  <a:rPr lang="en-US" dirty="0"/>
                  <a:t>The approach is if one model is the true model, then the fitted values of the alternative model will be significant</a:t>
                </a:r>
              </a:p>
              <a:p>
                <a:r>
                  <a:rPr lang="en-US" dirty="0"/>
                  <a:t>First,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the true model then</a:t>
                </a:r>
              </a:p>
              <a:p>
                <a:pPr lvl="1"/>
                <a:r>
                  <a:rPr lang="en-US" dirty="0"/>
                  <a:t>Predict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</m:acc>
                  </m:oMath>
                </a14:m>
                <a:r>
                  <a:rPr lang="en-US" dirty="0"/>
                  <a:t> by regressing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𝑒𝑟𝑟𝑜𝑟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Add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</m:acc>
                  </m:oMath>
                </a14:m>
                <a:r>
                  <a:rPr lang="en-US" dirty="0"/>
                  <a:t> to our model: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𝑒𝑟𝑟𝑜𝑟</m:t>
                    </m:r>
                  </m:oMath>
                </a14:m>
                <a:endParaRPr lang="en-US" dirty="0"/>
              </a:p>
              <a:p>
                <a:pPr lvl="1"/>
                <a:r>
                  <a:rPr lang="en-US" b="0" dirty="0"/>
                  <a:t>Test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r>
                  <a:rPr lang="en-US" dirty="0"/>
                  <a:t>We expect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to be insignificant if our model is the true model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F81D759-FDFF-B72A-E766-06D89D80AAC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 r="-6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1946335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FEFFE1-2EAE-0C32-2234-A2999795A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Misspecification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F81D759-FDFF-B72A-E766-06D89D80AAC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Next, if</a:t>
                </a:r>
                <a:r>
                  <a:rPr lang="en-US" b="0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dirty="0"/>
                  <a:t> us the true model then</a:t>
                </a:r>
              </a:p>
              <a:p>
                <a:pPr lvl="1"/>
                <a:r>
                  <a:rPr lang="en-US" dirty="0"/>
                  <a:t>Predict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dirty="0"/>
                  <a:t> by regressing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𝑒𝑟𝑟𝑜𝑟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Add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dirty="0"/>
                  <a:t> to our model:</a:t>
                </a:r>
                <a:r>
                  <a:rPr lang="en-US" b="0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en-US" b="0" i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𝑒𝑟𝑟𝑜𝑟</m:t>
                    </m:r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Test </a:t>
                </a:r>
                <a:r>
                  <a:rPr lang="en-US" b="0" dirty="0"/>
                  <a:t>Test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r>
                  <a:rPr lang="en-US" dirty="0"/>
                  <a:t>We expect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to be insignificant if our model is the true model</a:t>
                </a:r>
              </a:p>
              <a:p>
                <a:r>
                  <a:rPr lang="en-US" dirty="0"/>
                  <a:t>Note</a:t>
                </a:r>
              </a:p>
              <a:p>
                <a:pPr lvl="1"/>
                <a:r>
                  <a:rPr lang="en-US" dirty="0"/>
                  <a:t>A clear winner may not emerge: fail to reject both or reject both</a:t>
                </a:r>
              </a:p>
              <a:p>
                <a:pPr lvl="1"/>
                <a:r>
                  <a:rPr lang="en-US" dirty="0"/>
                  <a:t>Even if we reject one model, it may be rejected for a variety of functional form misspecification and the other model may not be the true model</a:t>
                </a:r>
              </a:p>
              <a:p>
                <a:r>
                  <a:rPr lang="en-US" dirty="0"/>
                  <a:t>These test focuses on explanatory variables, but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/>
                  <a:t> is an important consideration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F81D759-FDFF-B72A-E766-06D89D80AAC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8" b="-17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180358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D1510F-08E1-2DCA-C29C-BEE85CF79C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Week 1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1A8074-DA14-106F-8BFB-3B463AC22D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Expected Value and Variance of OLS Estimators</a:t>
            </a:r>
          </a:p>
          <a:p>
            <a:pPr lvl="1"/>
            <a:r>
              <a:rPr lang="en-US" dirty="0"/>
              <a:t>Gauss-Markov Assumptions</a:t>
            </a:r>
          </a:p>
          <a:p>
            <a:pPr lvl="1"/>
            <a:r>
              <a:rPr lang="en-US" dirty="0"/>
              <a:t>Unbiasedness, Consistency, and Efficiency</a:t>
            </a:r>
          </a:p>
          <a:p>
            <a:r>
              <a:rPr lang="en-US" dirty="0"/>
              <a:t>Biased Coefficients</a:t>
            </a:r>
          </a:p>
          <a:p>
            <a:pPr lvl="1"/>
            <a:r>
              <a:rPr lang="en-US" dirty="0"/>
              <a:t>Endogeneity and Endogenous Explanatory Variables</a:t>
            </a:r>
          </a:p>
          <a:p>
            <a:pPr lvl="1"/>
            <a:r>
              <a:rPr lang="en-US" dirty="0"/>
              <a:t>Omitted Variable Bias</a:t>
            </a:r>
          </a:p>
          <a:p>
            <a:pPr lvl="1"/>
            <a:r>
              <a:rPr lang="en-US" dirty="0"/>
              <a:t>Misspecification</a:t>
            </a:r>
          </a:p>
          <a:p>
            <a:pPr lvl="1"/>
            <a:r>
              <a:rPr lang="en-US" dirty="0"/>
              <a:t>Measurement Error</a:t>
            </a:r>
          </a:p>
          <a:p>
            <a:pPr lvl="1"/>
            <a:r>
              <a:rPr lang="en-US" dirty="0"/>
              <a:t>Missing Data on Independent Variables</a:t>
            </a:r>
          </a:p>
          <a:p>
            <a:pPr lvl="1"/>
            <a:r>
              <a:rPr lang="en-US" dirty="0"/>
              <a:t>Simultaneity</a:t>
            </a:r>
          </a:p>
          <a:p>
            <a:r>
              <a:rPr lang="en-US" dirty="0"/>
              <a:t>Biased Standard Errors</a:t>
            </a:r>
          </a:p>
          <a:p>
            <a:pPr lvl="1"/>
            <a:r>
              <a:rPr lang="en-US" dirty="0"/>
              <a:t>Multicollinearity</a:t>
            </a:r>
          </a:p>
          <a:p>
            <a:pPr lvl="1"/>
            <a:r>
              <a:rPr lang="en-US" dirty="0"/>
              <a:t>Heteroskedasticity</a:t>
            </a:r>
          </a:p>
          <a:p>
            <a:pPr lvl="1"/>
            <a:r>
              <a:rPr lang="en-US" dirty="0"/>
              <a:t>Missing Data on Dependent Variables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413858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499FE9-F81A-0CC4-5094-D7E010ECD3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Misspecification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FDCB85-A682-EB12-9A07-1429EDCD62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to Do?</a:t>
            </a:r>
          </a:p>
          <a:p>
            <a:pPr lvl="1"/>
            <a:r>
              <a:rPr lang="en-US" dirty="0"/>
              <a:t>Go the economic theory</a:t>
            </a:r>
          </a:p>
          <a:p>
            <a:pPr lvl="2"/>
            <a:r>
              <a:rPr lang="en-US" dirty="0"/>
              <a:t>What should be included?</a:t>
            </a:r>
          </a:p>
          <a:p>
            <a:pPr lvl="1"/>
            <a:r>
              <a:rPr lang="en-US" dirty="0"/>
              <a:t>Go to the literature</a:t>
            </a:r>
          </a:p>
          <a:p>
            <a:pPr lvl="2"/>
            <a:r>
              <a:rPr lang="en-US" dirty="0"/>
              <a:t>What have others done?</a:t>
            </a:r>
          </a:p>
          <a:p>
            <a:pPr lvl="1"/>
            <a:r>
              <a:rPr lang="en-US" dirty="0"/>
              <a:t>Test, Test, Test</a:t>
            </a:r>
          </a:p>
        </p:txBody>
      </p:sp>
    </p:spTree>
    <p:extLst>
      <p:ext uri="{BB962C8B-B14F-4D97-AF65-F5344CB8AC3E}">
        <p14:creationId xmlns:p14="http://schemas.microsoft.com/office/powerpoint/2010/main" val="96651518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8361A4-2FB4-6DAE-4A23-8641E763C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Endogeneity: Measurement Error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CE2C12-9B98-DB35-FB0F-DB1251D1CC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28970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A822EB-E0A5-DE1B-55A4-83E15D4B8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Measurement Error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DBEF72-36F8-A8CC-1699-88D25FF249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Measurement Error</a:t>
            </a:r>
          </a:p>
          <a:p>
            <a:pPr lvl="1"/>
            <a:r>
              <a:rPr lang="en-US" dirty="0"/>
              <a:t>Sometimes we cannot collect or imperfect collect data on the variable of interest that affects economic behavior</a:t>
            </a:r>
          </a:p>
          <a:p>
            <a:pPr lvl="1"/>
            <a:r>
              <a:rPr lang="en-US" dirty="0"/>
              <a:t>The variable that we do not observe has a well-defined, quantitative meaning, such as margins tax rate, wages, wealth, etc., </a:t>
            </a:r>
          </a:p>
          <a:p>
            <a:pPr lvl="1"/>
            <a:r>
              <a:rPr lang="en-US" dirty="0"/>
              <a:t>However, our recorded measures of the variable may contain errors</a:t>
            </a:r>
          </a:p>
          <a:p>
            <a:r>
              <a:rPr lang="en-US" dirty="0"/>
              <a:t>Example</a:t>
            </a:r>
          </a:p>
          <a:p>
            <a:pPr lvl="1"/>
            <a:r>
              <a:rPr lang="en-US" dirty="0"/>
              <a:t>Reported income vs actual income (CPS vs IRS admin data)</a:t>
            </a:r>
          </a:p>
          <a:p>
            <a:r>
              <a:rPr lang="en-US" dirty="0"/>
              <a:t>Proxy variable vs measurement error</a:t>
            </a:r>
          </a:p>
          <a:p>
            <a:pPr lvl="1"/>
            <a:r>
              <a:rPr lang="en-US" dirty="0"/>
              <a:t>A proxy variable is a variable that we us to control for an unobserved confounder</a:t>
            </a:r>
          </a:p>
          <a:p>
            <a:pPr lvl="1"/>
            <a:r>
              <a:rPr lang="en-US" dirty="0"/>
              <a:t>Measurement error are errors within a well-defined quantitative variable</a:t>
            </a:r>
          </a:p>
          <a:p>
            <a:pPr lvl="1"/>
            <a:r>
              <a:rPr lang="en-US" dirty="0"/>
              <a:t>Note: both have similar consequences but are different concepts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56834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FFE4D3-9615-DD75-A806-FC69B0DBB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Measurement Error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4E4048-E73D-0D50-4A1D-37D9232155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We’ll cover two types of measurement errors</a:t>
            </a:r>
          </a:p>
          <a:p>
            <a:pPr lvl="1"/>
            <a:r>
              <a:rPr lang="en-US" dirty="0"/>
              <a:t>Measurement Error in Dependent Variables</a:t>
            </a:r>
          </a:p>
          <a:p>
            <a:pPr lvl="1"/>
            <a:r>
              <a:rPr lang="en-US" dirty="0"/>
              <a:t>Measurement Error in Independent Variables</a:t>
            </a:r>
          </a:p>
          <a:p>
            <a:r>
              <a:rPr lang="en-US" dirty="0"/>
              <a:t>Both have consequences for our OLS estimator</a:t>
            </a:r>
          </a:p>
          <a:p>
            <a:pPr lvl="1"/>
            <a:r>
              <a:rPr lang="en-US" dirty="0"/>
              <a:t>At best, we’ll have larger standard errors of our OLS estimator</a:t>
            </a:r>
          </a:p>
          <a:p>
            <a:pPr lvl="1"/>
            <a:r>
              <a:rPr lang="en-US" dirty="0"/>
              <a:t>At worst, the OLS estimator will be biased and inconsistent</a:t>
            </a:r>
          </a:p>
        </p:txBody>
      </p:sp>
    </p:spTree>
    <p:extLst>
      <p:ext uri="{BB962C8B-B14F-4D97-AF65-F5344CB8AC3E}">
        <p14:creationId xmlns:p14="http://schemas.microsoft.com/office/powerpoint/2010/main" val="405014752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69B956-7919-F1F6-7AD6-CE2CF3F10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Measurement Error in Dependent Variable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EEAB775-D6E9-1D3A-C810-18D641A20E0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When happens when we have measurement error in the dependent variable?</a:t>
                </a:r>
              </a:p>
              <a:p>
                <a:pPr lvl="1"/>
                <a:r>
                  <a:rPr lang="en-US" dirty="0"/>
                  <a:t>It can OLS estimator bias or inconsistent in certain situations</a:t>
                </a:r>
              </a:p>
              <a:p>
                <a:pPr lvl="1"/>
                <a:r>
                  <a:rPr lang="en-US" dirty="0"/>
                  <a:t>It does increase the make the standard errors larger</a:t>
                </a:r>
              </a:p>
              <a:p>
                <a:r>
                  <a:rPr lang="en-US" dirty="0"/>
                  <a:t>Our model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is the observed measure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And,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 is our measurement error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We regress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EEAB775-D6E9-1D3A-C810-18D641A20E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1481855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69B956-7919-F1F6-7AD6-CE2CF3F10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Measurement Error in Dependent Variable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EEAB775-D6E9-1D3A-C810-18D641A20E0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Consequences of measurement error in the dependent variable</a:t>
                </a:r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=0, ∀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=1,…,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And,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=0, ∀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=1,…,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And,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Then our assumptions hold and the OLS estimator is unbiased and consistent</a:t>
                </a:r>
              </a:p>
              <a:p>
                <a:r>
                  <a:rPr lang="en-US" dirty="0"/>
                  <a:t>However, the standard errors get larger</a:t>
                </a:r>
              </a:p>
              <a:p>
                <a:pPr lvl="1"/>
                <a:r>
                  <a:rPr lang="en-US" dirty="0"/>
                  <a:t>Our error term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&gt;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en-US" dirty="0"/>
              </a:p>
              <a:p>
                <a:r>
                  <a:rPr lang="en-US" dirty="0"/>
                  <a:t>Bottom line</a:t>
                </a:r>
              </a:p>
              <a:p>
                <a:pPr lvl="1"/>
                <a:r>
                  <a:rPr lang="en-US" dirty="0"/>
                  <a:t>As long as measurement error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is uncorrelated with our explanatory variables, then OLS estimator remains unbiased and consistent</a:t>
                </a:r>
              </a:p>
              <a:p>
                <a:pPr lvl="1"/>
                <a:r>
                  <a:rPr lang="en-US" dirty="0"/>
                  <a:t>If the measurement error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is correlated with our explanatory variables, then the OLS estimator is biased and inconsistent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EEAB775-D6E9-1D3A-C810-18D641A20E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16" b="-8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9060805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DDCB43-A2A8-DABC-986E-4464AD6D8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Measurement Error in Independent Variables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E1325FD-F3A7-1D8F-A256-9A13F22AB30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Measurement Error in Independent Variables</a:t>
                </a:r>
              </a:p>
              <a:p>
                <a:pPr lvl="1"/>
                <a:r>
                  <a:rPr lang="en-US" dirty="0"/>
                  <a:t>This is usually our main concern with measurement error</a:t>
                </a:r>
              </a:p>
              <a:p>
                <a:r>
                  <a:rPr lang="en-US" dirty="0"/>
                  <a:t>Consequences of Measurement Errors In Independent Variable(s)</a:t>
                </a:r>
              </a:p>
              <a:p>
                <a:pPr lvl="1"/>
                <a:r>
                  <a:rPr lang="en-US" dirty="0"/>
                  <a:t>The OLS estimator is biased and inconsistent</a:t>
                </a:r>
              </a:p>
              <a:p>
                <a:pPr lvl="1"/>
                <a:r>
                  <a:rPr lang="en-US" dirty="0"/>
                  <a:t>Measurement error in our explanatory variables is a concern when the data collected differ from the variables that influence economic behaviors by economic agents (individuals, family, firms, etc.)</a:t>
                </a:r>
              </a:p>
              <a:p>
                <a:r>
                  <a:rPr lang="en-US" dirty="0"/>
                  <a:t>There are two extreme cases for measurement error in independent variables we will cover first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E1325FD-F3A7-1D8F-A256-9A13F22AB30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4031941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AF7160-0085-E74F-91DD-A51F6245F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Measurement Error in Independent Variables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CCE2E13-775B-53AE-7174-7CB6E4096B7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Suppose our simple regression model is 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dirty="0"/>
                  <a:t>, and</a:t>
                </a:r>
              </a:p>
              <a:p>
                <a:pPr lvl="1"/>
                <a:r>
                  <a:rPr lang="en-US" dirty="0"/>
                  <a:t>All of our Gauss-Markov assumption are satisfied</a:t>
                </a:r>
              </a:p>
              <a:p>
                <a:r>
                  <a:rPr lang="en-US" dirty="0"/>
                  <a:t>The problem</a:t>
                </a:r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dirty="0"/>
                  <a:t> is unobserved measure (e.g.: actual income)</a:t>
                </a:r>
              </a:p>
              <a:p>
                <a:pPr lvl="1"/>
                <a:r>
                  <a:rPr lang="en-US" b="0" dirty="0"/>
                  <a:t>We have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as our measure of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dirty="0"/>
                  <a:t> (e.g.: reported income)</a:t>
                </a:r>
              </a:p>
              <a:p>
                <a:r>
                  <a:rPr lang="en-US" dirty="0"/>
                  <a:t>Where our measurement error is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b="0" dirty="0"/>
                  <a:t> </a:t>
                </a:r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can be positive, negative, or zero across observations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Assume that average measurement error in the population is zero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Assume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dirty="0"/>
                  <a:t> is uncorrelated with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Such that: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does not affect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after controlling for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dirty="0"/>
                  <a:t> 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CCE2E13-775B-53AE-7174-7CB6E4096B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16" b="-2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983808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AF7160-0085-E74F-91DD-A51F6245F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Measurement Error in Independent Variables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CCE2E13-775B-53AE-7174-7CB6E4096B7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Properties of OLS Estimator under two different assumptions</a:t>
                </a:r>
              </a:p>
              <a:p>
                <a:r>
                  <a:rPr lang="en-US" dirty="0"/>
                  <a:t>First assumption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The measurement error is uncorrelated with the observe measure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This means the measurement error is correlated with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endParaRPr lang="en-US" dirty="0"/>
              </a:p>
              <a:p>
                <a:r>
                  <a:rPr lang="en-US" dirty="0"/>
                  <a:t>Properties of OLS under this assumption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b="0" dirty="0"/>
                  <a:t>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OLS is unbiased and consistent under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But,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, and</a:t>
                </a:r>
              </a:p>
              <a:p>
                <a:pPr lvl="1"/>
                <a:r>
                  <a:rPr lang="en-US" dirty="0"/>
                  <a:t>Measurement error increases error variance under this assumption</a:t>
                </a:r>
              </a:p>
              <a:p>
                <a:r>
                  <a:rPr lang="en-US" dirty="0"/>
                  <a:t>This is typically not the focus when discussing measurement error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CCE2E13-775B-53AE-7174-7CB6E4096B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34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2814988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F30518-1AD4-A27E-B78E-A08A120C0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Measurement Error under CEV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DCAD8F-B4A3-DB7C-C134-F298F296FD5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Second assumption is called the Classical Errors-in-Variables (CEV) assumption</a:t>
                </a:r>
              </a:p>
              <a:p>
                <a:pPr lvl="1"/>
                <a:r>
                  <a:rPr lang="en-US" dirty="0"/>
                  <a:t>Measurement error is uncorrelated with the </a:t>
                </a:r>
                <a:r>
                  <a:rPr lang="en-US" b="1" i="1" dirty="0"/>
                  <a:t>unobserved</a:t>
                </a:r>
                <a:r>
                  <a:rPr lang="en-US" dirty="0"/>
                  <a:t> explanatory variable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This means the measurement error is correlated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𝐶𝑜𝑣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≠0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=0+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Measurement error under CEV is equal to the covariance between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This is the typical problem we expect, but it is still an assumption</a:t>
                </a:r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DCAD8F-B4A3-DB7C-C134-F298F296FD5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 r="-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175567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720156-9FE9-A735-7286-21D11D831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Expected Value of the OLS Estimator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22433F-B768-8F29-26D3-91159EE340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2005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97EA8-FBBB-FC23-5966-EC96B534A5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Measurement Error under CEV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B1F008F-10F3-5847-B58E-A10CFF0A4DB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Properties of OLS under CEV assumption</a:t>
                </a:r>
              </a:p>
              <a:p>
                <a:pPr lvl="1"/>
                <a:r>
                  <a:rPr lang="en-US" dirty="0"/>
                  <a:t>OLS will be biased and inconsistent under CEV assumption</a:t>
                </a:r>
              </a:p>
              <a:p>
                <a:r>
                  <a:rPr lang="en-US" dirty="0"/>
                  <a:t>Why is it biased?</a:t>
                </a:r>
              </a:p>
              <a:p>
                <a:pPr lvl="1"/>
                <a:r>
                  <a:rPr lang="en-US" dirty="0"/>
                  <a:t>Remember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≠0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is correlated with the composite error term </a:t>
                </a:r>
              </a:p>
              <a:p>
                <a:pPr lvl="1"/>
                <a:r>
                  <a:rPr lang="en-US" dirty="0"/>
                  <a:t>Even if we assume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,0−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Inconsistent as well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𝑝𝑙𝑖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→∞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𝐶𝑜𝑣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𝑉𝑎𝑟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bSup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num>
                          <m:den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bSup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den>
                        </m:f>
                      </m:e>
                    </m:d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B1F008F-10F3-5847-B58E-A10CFF0A4DB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7089442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0BAD97-D7E1-F4DF-DE5B-341BC97FC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Measurement Error under CEV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F27C93-2341-74DE-E03B-50CC286FAE8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>
                    <a:latin typeface="Cambria Math" panose="02040503050406030204" pitchFamily="18" charset="0"/>
                  </a:rPr>
                  <a:t>Attenuation Bias</a:t>
                </a:r>
              </a:p>
              <a:p>
                <a:pPr lvl="1"/>
                <a:r>
                  <a:rPr lang="en-US" dirty="0">
                    <a:latin typeface="Cambria Math" panose="02040503050406030204" pitchFamily="18" charset="0"/>
                  </a:rPr>
                  <a:t>As samples get larger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→∞)</m:t>
                    </m:r>
                  </m:oMath>
                </a14:m>
                <a:r>
                  <a:rPr lang="en-US" dirty="0">
                    <a:latin typeface="Cambria Math" panose="02040503050406030204" pitchFamily="18" charset="0"/>
                  </a:rPr>
                  <a:t>, the probability limit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latin typeface="Cambria Math" panose="02040503050406030204" pitchFamily="18" charset="0"/>
                  </a:rPr>
                  <a:t>will be closer to 0 than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>
                  <a:latin typeface="Cambria Math" panose="02040503050406030204" pitchFamily="18" charset="0"/>
                </a:endParaRPr>
              </a:p>
              <a:p>
                <a:r>
                  <a:rPr lang="en-US" dirty="0">
                    <a:latin typeface="Cambria Math" panose="02040503050406030204" pitchFamily="18" charset="0"/>
                  </a:rPr>
                  <a:t>The estimated OLS parameter will be attenuated</a:t>
                </a:r>
              </a:p>
              <a:p>
                <a:pPr lvl="1"/>
                <a:r>
                  <a:rPr lang="en-US" dirty="0"/>
                  <a:t>Given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𝑉𝑎𝑟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0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𝑝𝑙𝑖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→∞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bSup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num>
                          <m:den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bSup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den>
                        </m:f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𝑉𝑎𝑟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bSup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𝑉𝑎𝑟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𝑉𝑎𝑟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bSup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𝑉𝑎𝑟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&lt;1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is positive,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will underestimate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Note: if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𝑉𝑎𝑟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large than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𝑉𝑎𝑟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bSup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𝑉𝑎𝑟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≈1</m:t>
                    </m:r>
                  </m:oMath>
                </a14:m>
                <a:r>
                  <a:rPr lang="en-US" dirty="0"/>
                  <a:t>, then biases will be small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F27C93-2341-74DE-E03B-50CC286FAE8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2025503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7EAB9-E982-7662-22FE-DAD72E800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Measurement Error in Independent Variables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F13BF34-01EC-D4AC-ADEA-333A27DE8A9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Which assumption is correct?</a:t>
                </a:r>
              </a:p>
              <a:p>
                <a:pPr lvl="1"/>
                <a:r>
                  <a:rPr lang="en-US" dirty="0"/>
                  <a:t>While CEV assumption is more plausible, the truth may remain between the polar assumptions</a:t>
                </a:r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≠0</m:t>
                    </m:r>
                  </m:oMath>
                </a14:m>
                <a:r>
                  <a:rPr lang="en-US" dirty="0"/>
                  <a:t>, then OLS is inconsistent</a:t>
                </a:r>
              </a:p>
              <a:p>
                <a:r>
                  <a:rPr lang="en-US" dirty="0"/>
                  <a:t>Measurement Error Consequences</a:t>
                </a:r>
              </a:p>
              <a:p>
                <a:pPr lvl="1"/>
                <a:r>
                  <a:rPr lang="en-US" dirty="0"/>
                  <a:t>At best, it will increase variance of the OLS estimator</a:t>
                </a:r>
              </a:p>
              <a:p>
                <a:pPr lvl="1"/>
                <a:r>
                  <a:rPr lang="en-US" dirty="0"/>
                  <a:t>At worst, the OLS estimator will be biased and inconsistent</a:t>
                </a:r>
              </a:p>
              <a:p>
                <a:r>
                  <a:rPr lang="en-US" dirty="0"/>
                  <a:t>What to do?</a:t>
                </a:r>
              </a:p>
              <a:p>
                <a:pPr lvl="1"/>
                <a:r>
                  <a:rPr lang="en-US" dirty="0"/>
                  <a:t>Sensitivity Tests – report a range of results</a:t>
                </a:r>
              </a:p>
              <a:p>
                <a:pPr lvl="1"/>
                <a:r>
                  <a:rPr lang="en-US" dirty="0"/>
                  <a:t>Find a good instrument (difficult, but will be discussed next week)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F13BF34-01EC-D4AC-ADEA-333A27DE8A9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136017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CF828-71DE-FF0F-FACA-FE31B371E6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Proxy Variables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4E8A1C6-70E3-4315-B8C4-9419E5BCF5E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Proxy variables</a:t>
                </a:r>
              </a:p>
              <a:p>
                <a:pPr lvl="1"/>
                <a:r>
                  <a:rPr lang="en-US" dirty="0"/>
                  <a:t>This is a variable that is related but not identical to an unobserved explanatory variable</a:t>
                </a:r>
              </a:p>
              <a:p>
                <a:pPr lvl="1"/>
                <a:r>
                  <a:rPr lang="en-US" dirty="0"/>
                  <a:t>It is a possible solution to omitted variable bias, but it does have its drawbacks</a:t>
                </a:r>
              </a:p>
              <a:p>
                <a:r>
                  <a:rPr lang="en-US" dirty="0"/>
                  <a:t>Example: Let’s say we want to estimate the returns to education</a:t>
                </a:r>
              </a:p>
              <a:p>
                <a:pPr lvl="1"/>
                <a:r>
                  <a:rPr lang="en-US" dirty="0"/>
                  <a:t>Our model: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𝑤𝑎𝑔𝑒𝑠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𝑒𝑑𝑢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𝑒𝑥𝑝𝑟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𝑒𝑥𝑝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𝑎𝑏𝑖𝑙𝑖𝑡𝑦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Ability is a confounder for education and wages and ability is unobserved</a:t>
                </a:r>
              </a:p>
              <a:p>
                <a:pPr lvl="1"/>
                <a:r>
                  <a:rPr lang="en-US" dirty="0"/>
                  <a:t>We can use a proxy variable for ability, such as IQ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4E8A1C6-70E3-4315-B8C4-9419E5BCF5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082950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13EA9B-E55C-434E-1F41-0ECFEBCF7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Proxy Variables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6A618B-C79E-3D52-B1C5-BC613D24C7D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Our unobserved confounding variable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dirty="0"/>
                  <a:t> has a relationship with our measured variable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We expect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to be positive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≠0</m:t>
                    </m:r>
                  </m:oMath>
                </a14:m>
                <a:endParaRPr lang="en-US" dirty="0"/>
              </a:p>
              <a:p>
                <a:r>
                  <a:rPr lang="en-US" dirty="0"/>
                  <a:t>We use the proxy variable as a plug-in solution to the omitted variable bias problem</a:t>
                </a:r>
              </a:p>
              <a:p>
                <a:pPr lvl="1"/>
                <a:r>
                  <a:rPr lang="en-US" dirty="0"/>
                  <a:t>Our model: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We have a few assumptions to plug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/>
                  <a:t> for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is our standard Gauss-Markov fourth assumption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=0,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6A618B-C79E-3D52-B1C5-BC613D24C7D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7860692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9DEA36-0FE1-6C01-2AF4-F2CD51D18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Proxy Variables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83452BD-B9E1-014E-4F73-407A6E56E5A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Plug in our proxy variable to our model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Our composite error is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e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Our new intercept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Consequences of using proxy variables</a:t>
                </a:r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≠0</m:t>
                    </m:r>
                  </m:oMath>
                </a14:m>
                <a:r>
                  <a:rPr lang="en-US" dirty="0"/>
                  <a:t> and/or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≠0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Our prior assumptions fail and the OLS estimator becomes biased and inconsistent</a:t>
                </a:r>
              </a:p>
              <a:p>
                <a:pPr lvl="1"/>
                <a:r>
                  <a:rPr lang="en-US" dirty="0"/>
                  <a:t>For example, we know that IQ is correlated with ability, but it also correlated with education</a:t>
                </a:r>
              </a:p>
              <a:p>
                <a:r>
                  <a:rPr lang="en-US" dirty="0"/>
                  <a:t>What to Do?</a:t>
                </a:r>
              </a:p>
              <a:p>
                <a:pPr lvl="1"/>
                <a:r>
                  <a:rPr lang="en-US" dirty="0"/>
                  <a:t>Use a more rigorous research design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83452BD-B9E1-014E-4F73-407A6E56E5A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16" b="-14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4753919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3BBBD0-DD80-1F8F-2D75-6900955B14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Endogeneity: Missing Data and Outliers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DEB108-112A-47EF-34A9-6C1387F6A37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77150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14BD7-44EB-FB64-89B0-F32149EBD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148C9F-0494-CC41-E7E4-750B96536D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impact of missing data on the OLS estimator depends upon why the data are missing</a:t>
            </a:r>
          </a:p>
          <a:p>
            <a:r>
              <a:rPr lang="en-US" dirty="0"/>
              <a:t>There are two considerations with missing data</a:t>
            </a:r>
          </a:p>
          <a:p>
            <a:pPr lvl="1"/>
            <a:r>
              <a:rPr lang="en-US" dirty="0"/>
              <a:t>Random missing data</a:t>
            </a:r>
          </a:p>
          <a:p>
            <a:pPr lvl="1"/>
            <a:r>
              <a:rPr lang="en-US" dirty="0"/>
              <a:t>Nonrandom missing data</a:t>
            </a:r>
          </a:p>
          <a:p>
            <a:r>
              <a:rPr lang="en-US" dirty="0"/>
              <a:t>Note:</a:t>
            </a:r>
          </a:p>
          <a:p>
            <a:pPr lvl="1"/>
            <a:r>
              <a:rPr lang="en-US" dirty="0"/>
              <a:t>Any observation that is missing data in either the dependent or independent variables will cannot be used in a multivariate regression, it will be dropped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19087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14BD7-44EB-FB64-89B0-F32149EBD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148C9F-0494-CC41-E7E4-750B96536D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data are missing at random</a:t>
            </a:r>
          </a:p>
          <a:p>
            <a:pPr lvl="1"/>
            <a:r>
              <a:rPr lang="en-US" dirty="0"/>
              <a:t>This does not violate the second Gauss-Markov assumption</a:t>
            </a:r>
          </a:p>
          <a:p>
            <a:pPr lvl="1"/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GMA is that we have a random sampling of observations </a:t>
            </a:r>
          </a:p>
          <a:p>
            <a:r>
              <a:rPr lang="en-US" dirty="0"/>
              <a:t>Consequences of data missing at random</a:t>
            </a:r>
          </a:p>
          <a:p>
            <a:pPr lvl="1"/>
            <a:r>
              <a:rPr lang="en-US" dirty="0"/>
              <a:t>OLS estimators remain unbiased and consistent</a:t>
            </a:r>
          </a:p>
          <a:p>
            <a:pPr lvl="1"/>
            <a:r>
              <a:rPr lang="en-US" dirty="0"/>
              <a:t>The precision of the OLS estimator is reduced due to lower sample size</a:t>
            </a:r>
          </a:p>
          <a:p>
            <a:pPr lvl="1"/>
            <a:r>
              <a:rPr lang="en-US" dirty="0"/>
              <a:t>This means the standard errors of the OLS estimator increase but are not biased</a:t>
            </a:r>
          </a:p>
          <a:p>
            <a:r>
              <a:rPr lang="en-US" dirty="0"/>
              <a:t>Note</a:t>
            </a:r>
          </a:p>
          <a:p>
            <a:pPr lvl="1"/>
            <a:r>
              <a:rPr lang="en-US" dirty="0"/>
              <a:t>This is not very common in practice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942399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923F57-93AB-CD46-B72E-F41188BA8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8A6F99-EB81-475B-9464-348FB8F5FF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data are not randomly missing (nonrandom sampling)</a:t>
            </a:r>
          </a:p>
          <a:p>
            <a:pPr lvl="1"/>
            <a:r>
              <a:rPr lang="en-US" dirty="0"/>
              <a:t>We need to worry about a violation of the 2</a:t>
            </a:r>
            <a:r>
              <a:rPr lang="en-US" baseline="30000" dirty="0"/>
              <a:t>nd</a:t>
            </a:r>
            <a:r>
              <a:rPr lang="en-US" dirty="0"/>
              <a:t> Gauss-Markov assumption on our OLS estimator</a:t>
            </a:r>
          </a:p>
          <a:p>
            <a:r>
              <a:rPr lang="en-US" dirty="0"/>
              <a:t>Consequences depend upon the type of sample selection</a:t>
            </a:r>
          </a:p>
          <a:p>
            <a:pPr lvl="1"/>
            <a:r>
              <a:rPr lang="en-US" dirty="0"/>
              <a:t>Exogenous sample selection</a:t>
            </a:r>
          </a:p>
          <a:p>
            <a:pPr lvl="1"/>
            <a:r>
              <a:rPr lang="en-US" dirty="0"/>
              <a:t>Endogenous sample selection</a:t>
            </a:r>
          </a:p>
          <a:p>
            <a:pPr lvl="1"/>
            <a:r>
              <a:rPr lang="en-US" dirty="0"/>
              <a:t>Stratified survey</a:t>
            </a:r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5300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B909A0-6896-8DD5-C5B6-0F060B1C75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Expected Value of OLS Estimators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D92689F-F932-A68E-6C11-03797EDCDD6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We can use OLS estimators to estimate underlying population model parameters (or </a:t>
                </a:r>
                <a:r>
                  <a:rPr lang="en-US" dirty="0" err="1"/>
                  <a:t>estimands</a:t>
                </a:r>
                <a:r>
                  <a:rPr lang="en-US" dirty="0"/>
                  <a:t> – what to estimate)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Gauss-Markov Assumptions</a:t>
                </a:r>
              </a:p>
              <a:p>
                <a:pPr lvl="1"/>
                <a:r>
                  <a:rPr lang="en-US" dirty="0"/>
                  <a:t>When all assumption holds – OLS is BLUE</a:t>
                </a:r>
              </a:p>
              <a:p>
                <a:pPr lvl="1"/>
                <a:r>
                  <a:rPr lang="en-US" dirty="0"/>
                  <a:t>Our OLS estimator is </a:t>
                </a:r>
                <a:r>
                  <a:rPr lang="en-US" b="1" dirty="0"/>
                  <a:t>Unbiased, Consistent, and Efficient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We use our estimators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to estimate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We will establish OLS is BLUE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/>
                  <a:t> under Gauss-Markov assumptions</a:t>
                </a:r>
              </a:p>
              <a:p>
                <a:pPr lvl="1"/>
                <a:r>
                  <a:rPr lang="en-US" dirty="0"/>
                  <a:t>OLS minimizes the sum of squares and when all assumptions are satisfied, then OLS is BLUE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D92689F-F932-A68E-6C11-03797EDCDD6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4026974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923F57-93AB-CD46-B72E-F41188BA8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Missing Data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8A6F99-EB81-475B-9464-348FB8F5FFF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Exogenous sample selection</a:t>
                </a:r>
              </a:p>
              <a:p>
                <a:pPr lvl="1"/>
                <a:r>
                  <a:rPr lang="en-US" dirty="0"/>
                  <a:t>Nonrandom sample selection that depends on exogenous explanatory variables that is independent of the error term in our model</a:t>
                </a:r>
              </a:p>
              <a:p>
                <a:r>
                  <a:rPr lang="en-US" dirty="0"/>
                  <a:t>Our OLS estimator can be unbiased and consistent with if the nonrandom sample selection is based upon an exogenous variable</a:t>
                </a:r>
              </a:p>
              <a:p>
                <a:r>
                  <a:rPr lang="en-US" dirty="0"/>
                  <a:t>For example</a:t>
                </a:r>
              </a:p>
              <a:p>
                <a:pPr lvl="1"/>
                <a:r>
                  <a:rPr lang="en-US" dirty="0"/>
                  <a:t>Our model: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𝑠𝑎𝑣𝑖𝑛𝑔𝑠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𝑤𝑎𝑔𝑒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𝑎𝑔𝑒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𝑓𝑎𝑚𝑠𝑖𝑧𝑒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If our data set included only adults over 35, then we have a nonrandom selection of adults</a:t>
                </a:r>
              </a:p>
              <a:p>
                <a:pPr lvl="1"/>
                <a:r>
                  <a:rPr lang="en-US" dirty="0"/>
                  <a:t>We can have unbiased and consistent OLS estimator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𝑠𝑎𝑣𝑖𝑛𝑔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𝑤𝑎𝑔𝑒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𝑎𝑔𝑒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𝑓𝑎𝑚𝑠𝑖𝑧𝑒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the same for any subset of adults as long as there is enough variation in the nonrandom subset 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8A6F99-EB81-475B-9464-348FB8F5FFF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8" b="-20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4704385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923F57-93AB-CD46-B72E-F41188BA8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Missing Data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8A6F99-EB81-475B-9464-348FB8F5FFF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Endogenous sample selection</a:t>
                </a:r>
              </a:p>
              <a:p>
                <a:pPr lvl="1"/>
                <a:r>
                  <a:rPr lang="en-US" dirty="0"/>
                  <a:t>Nonrandom sample selection where selection of sample is related to the dependent variable either directly or through the error term in our model</a:t>
                </a:r>
              </a:p>
              <a:p>
                <a:pPr lvl="1"/>
                <a:r>
                  <a:rPr lang="en-US" dirty="0"/>
                  <a:t>If people with less education are less likely to respond or have missing data</a:t>
                </a:r>
              </a:p>
              <a:p>
                <a:pPr lvl="1"/>
                <a:r>
                  <a:rPr lang="en-US" dirty="0"/>
                  <a:t>Or, if a data set with wages had an variable for IQ score, and individuals with lower than average IQ were omitted due to lack of response</a:t>
                </a:r>
              </a:p>
              <a:p>
                <a:r>
                  <a:rPr lang="en-US" dirty="0"/>
                  <a:t>This is a big concern – think self-selection</a:t>
                </a:r>
              </a:p>
              <a:p>
                <a:pPr lvl="1"/>
                <a:r>
                  <a:rPr lang="en-US" dirty="0"/>
                  <a:t>People self-selection into treatment, sample surveys, etc.</a:t>
                </a:r>
              </a:p>
              <a:p>
                <a:pPr lvl="1"/>
                <a:r>
                  <a:rPr lang="en-US" dirty="0"/>
                  <a:t>For our saving example: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𝑠𝑎𝑣𝑖𝑛𝑔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𝑤𝑎𝑔𝑒𝑠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𝑎𝑔𝑒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𝑓𝑎𝑚𝑠𝑖𝑧𝑒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not the same across adults if nonrandom sample selection depends on age and age is endogenous with the error term</a:t>
                </a:r>
              </a:p>
              <a:p>
                <a:r>
                  <a:rPr lang="en-US" dirty="0"/>
                  <a:t>Consequences</a:t>
                </a:r>
              </a:p>
              <a:p>
                <a:pPr lvl="1"/>
                <a:r>
                  <a:rPr lang="en-US" dirty="0"/>
                  <a:t>Biased and inconsistent OLS estimator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8A6F99-EB81-475B-9464-348FB8F5FFF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3488" r="-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0324936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8F536-D0DB-E9A4-0C32-24EF64D0E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A329BC-00AA-0BAF-43F7-DEF92DF8A0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Other types of endogenous nonrandom sample selection</a:t>
            </a:r>
          </a:p>
          <a:p>
            <a:pPr lvl="1"/>
            <a:r>
              <a:rPr lang="en-US" dirty="0"/>
              <a:t>The variable of interest may not be in the dataset</a:t>
            </a:r>
          </a:p>
          <a:p>
            <a:r>
              <a:rPr lang="en-US" dirty="0"/>
              <a:t>For example,</a:t>
            </a:r>
          </a:p>
          <a:p>
            <a:pPr lvl="1"/>
            <a:r>
              <a:rPr lang="en-US" dirty="0"/>
              <a:t>We are interested in wage offer</a:t>
            </a:r>
          </a:p>
          <a:p>
            <a:pPr lvl="1"/>
            <a:r>
              <a:rPr lang="en-US" dirty="0"/>
              <a:t>For people who work, wage offer is their wage</a:t>
            </a:r>
          </a:p>
          <a:p>
            <a:pPr lvl="1"/>
            <a:r>
              <a:rPr lang="en-US" dirty="0"/>
              <a:t>For people who do not work, they may have a wage offer but choose not to work and we do not observe their wage offer (think reservation wage in a labor supply model).</a:t>
            </a:r>
          </a:p>
          <a:p>
            <a:r>
              <a:rPr lang="en-US" dirty="0"/>
              <a:t>What to Do</a:t>
            </a:r>
          </a:p>
          <a:p>
            <a:pPr lvl="1"/>
            <a:r>
              <a:rPr lang="en-US" dirty="0"/>
              <a:t>We will cover sample selection correction later in the course</a:t>
            </a:r>
          </a:p>
          <a:p>
            <a:pPr lvl="1"/>
            <a:r>
              <a:rPr lang="en-US" dirty="0"/>
              <a:t>Need an appropriate research design to account for self-selection in sample selection</a:t>
            </a:r>
          </a:p>
        </p:txBody>
      </p:sp>
    </p:spTree>
    <p:extLst>
      <p:ext uri="{BB962C8B-B14F-4D97-AF65-F5344CB8AC3E}">
        <p14:creationId xmlns:p14="http://schemas.microsoft.com/office/powerpoint/2010/main" val="114247431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923F57-93AB-CD46-B72E-F41188BA8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8A6F99-EB81-475B-9464-348FB8F5FF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Stratified Sample</a:t>
            </a:r>
          </a:p>
          <a:p>
            <a:pPr lvl="1"/>
            <a:r>
              <a:rPr lang="en-US" dirty="0"/>
              <a:t>Sometimes we want to oversample smaller groups to have generalizable inferences from surveys (e.g.: oversampling female veterans, LGBTQI+, Latinos/Latinas, paid-sick leave states, etc.)</a:t>
            </a:r>
          </a:p>
          <a:p>
            <a:pPr lvl="1"/>
            <a:r>
              <a:rPr lang="en-US" dirty="0"/>
              <a:t>The population is divided into mutually exclusive, exhaustive groups called strata.  </a:t>
            </a:r>
          </a:p>
          <a:p>
            <a:pPr lvl="1"/>
            <a:r>
              <a:rPr lang="en-US" dirty="0"/>
              <a:t>Some groups are sampled more than others given their size</a:t>
            </a:r>
          </a:p>
          <a:p>
            <a:r>
              <a:rPr lang="en-US" dirty="0"/>
              <a:t>We can use Stata </a:t>
            </a:r>
            <a:r>
              <a:rPr lang="en-US" dirty="0" err="1"/>
              <a:t>svy</a:t>
            </a:r>
            <a:r>
              <a:rPr lang="en-US" dirty="0"/>
              <a:t> commands to account for this type of nonrandom sampling when the stratified survey is a stratified random survey (get the strata and random sample within)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716169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136F97-7677-A9D4-D4C2-FA9E62EF0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Outliers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8F1EB0-66EC-57A7-6041-7D67398ABA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Outliers </a:t>
            </a:r>
          </a:p>
          <a:p>
            <a:pPr lvl="1"/>
            <a:r>
              <a:rPr lang="en-US" dirty="0"/>
              <a:t>Influential observations that can change the key OLS estimates by a “large” amount if dropped</a:t>
            </a:r>
          </a:p>
          <a:p>
            <a:r>
              <a:rPr lang="en-US" dirty="0"/>
              <a:t>OLS estimators are susceptible to outliers, since OLS estimators minimize the sum of squared residuals</a:t>
            </a:r>
          </a:p>
          <a:p>
            <a:pPr lvl="1"/>
            <a:r>
              <a:rPr lang="en-US" dirty="0"/>
              <a:t>Large residuals either positive or negative can skew the estimates due to the large weight</a:t>
            </a:r>
          </a:p>
          <a:p>
            <a:r>
              <a:rPr lang="en-US" dirty="0"/>
              <a:t>Outliers can come from</a:t>
            </a:r>
          </a:p>
          <a:p>
            <a:pPr lvl="1"/>
            <a:r>
              <a:rPr lang="en-US" dirty="0"/>
              <a:t>Data entry errors – common in admin data: e.g.: OLMS data membership</a:t>
            </a:r>
          </a:p>
          <a:p>
            <a:pPr lvl="1"/>
            <a:r>
              <a:rPr lang="en-US" dirty="0"/>
              <a:t>Sampling from small populations if several members in the population are very different in some aspect relative others in the population</a:t>
            </a:r>
          </a:p>
        </p:txBody>
      </p:sp>
    </p:spTree>
    <p:extLst>
      <p:ext uri="{BB962C8B-B14F-4D97-AF65-F5344CB8AC3E}">
        <p14:creationId xmlns:p14="http://schemas.microsoft.com/office/powerpoint/2010/main" val="16582456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235C81-F23D-CBE2-57C1-9013BAABC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7F4033-5829-49A4-5BB8-9DEF9E7613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Consequences</a:t>
            </a:r>
          </a:p>
          <a:p>
            <a:pPr lvl="1"/>
            <a:r>
              <a:rPr lang="en-US" dirty="0"/>
              <a:t>Bias our OLS estimator – outliers are a type of misspecification (Kennedy, 2008)</a:t>
            </a:r>
          </a:p>
          <a:p>
            <a:r>
              <a:rPr lang="en-US" dirty="0"/>
              <a:t>What to do with outliers?</a:t>
            </a:r>
          </a:p>
          <a:p>
            <a:r>
              <a:rPr lang="en-US" dirty="0"/>
              <a:t>Compute summary statistics to look for data entry problems </a:t>
            </a:r>
          </a:p>
          <a:p>
            <a:pPr lvl="1"/>
            <a:r>
              <a:rPr lang="en-US" dirty="0"/>
              <a:t>Finding extra zero or decimal points incorrectly entered</a:t>
            </a:r>
          </a:p>
          <a:p>
            <a:r>
              <a:rPr lang="en-US" dirty="0"/>
              <a:t>Sensitivity tests – report the results with and without the outliers</a:t>
            </a:r>
          </a:p>
          <a:p>
            <a:r>
              <a:rPr lang="en-US" dirty="0"/>
              <a:t>Generate dummy variables for outlier(s)</a:t>
            </a:r>
          </a:p>
          <a:p>
            <a:pPr lvl="1"/>
            <a:r>
              <a:rPr lang="en-US" dirty="0"/>
              <a:t>You can see how far off the intercept is relative to the other observations</a:t>
            </a:r>
          </a:p>
          <a:p>
            <a:r>
              <a:rPr lang="en-US" dirty="0"/>
              <a:t>Logarithmic transformations </a:t>
            </a:r>
          </a:p>
          <a:p>
            <a:pPr lvl="1"/>
            <a:r>
              <a:rPr lang="en-US" dirty="0"/>
              <a:t>Make outliers less influential </a:t>
            </a:r>
          </a:p>
          <a:p>
            <a:pPr lvl="1"/>
            <a:r>
              <a:rPr lang="en-US" dirty="0"/>
              <a:t>Have constant elasticity models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061450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62BADB-9182-B99A-82F9-6F8821F61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Endogeneity: Simultaneity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A4E622-E981-F84D-AC26-1BE9AA05BF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23034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5610FB-5474-9AF4-223C-85A44B853C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Simultaneity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4A33333-480B-E639-BAB3-D68789AD5FB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Simultaneity</a:t>
                </a:r>
              </a:p>
              <a:p>
                <a:pPr lvl="1"/>
                <a:r>
                  <a:rPr lang="en-US" dirty="0"/>
                  <a:t>When at least one explanatory variable in a multivariate regression is determined jointly with the dependent variable</a:t>
                </a:r>
              </a:p>
              <a:p>
                <a:r>
                  <a:rPr lang="en-US" dirty="0"/>
                  <a:t>This is common in economics, e.g.: price and quantity demanded</a:t>
                </a:r>
              </a:p>
              <a:p>
                <a:pPr lvl="1"/>
                <a:r>
                  <a:rPr lang="en-US" dirty="0"/>
                  <a:t>Let’s say we have a labor market: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dirty="0"/>
                  <a:t> are wages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are labor supply shifters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are unobserved labor supply shifters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dirty="0"/>
                  <a:t> are wages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are labor demand shifters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are unobserved labor demand shifters</a:t>
                </a:r>
              </a:p>
              <a:p>
                <a:pPr lvl="1"/>
                <a:r>
                  <a:rPr lang="en-US" dirty="0"/>
                  <a:t>When trying to implement these models we only observe when marginal costs is equal to the marginal benefit: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4A33333-480B-E639-BAB3-D68789AD5FB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7597803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2B5944-EEF5-FBC3-2981-A301CB308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Simultaneity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A7FC0B-C84C-CF03-F030-CE8E0ABA7F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Simultaneity bias</a:t>
            </a:r>
          </a:p>
          <a:p>
            <a:pPr lvl="1"/>
            <a:r>
              <a:rPr lang="en-US" dirty="0"/>
              <a:t>When we use the OLS estimator to estimate the parameters, a bias occurs since the covariance of the endogenous variable and the error term is not zero</a:t>
            </a:r>
          </a:p>
          <a:p>
            <a:pPr lvl="1"/>
            <a:r>
              <a:rPr lang="en-US" dirty="0"/>
              <a:t>Using an OLS estimator will result be biased and inconsistent </a:t>
            </a:r>
          </a:p>
          <a:p>
            <a:r>
              <a:rPr lang="en-US" dirty="0"/>
              <a:t>This leads to an identification problem</a:t>
            </a:r>
          </a:p>
          <a:p>
            <a:pPr lvl="1"/>
            <a:r>
              <a:rPr lang="en-US" dirty="0"/>
              <a:t>How do we identify the unbiased parameter or causal effect of wages on hours when they are jointly determined?</a:t>
            </a:r>
          </a:p>
          <a:p>
            <a:r>
              <a:rPr lang="en-US" dirty="0"/>
              <a:t>We’ll cover simultaneity later</a:t>
            </a:r>
          </a:p>
          <a:p>
            <a:r>
              <a:rPr lang="en-US" dirty="0"/>
              <a:t>What to do?</a:t>
            </a:r>
          </a:p>
          <a:p>
            <a:pPr lvl="1"/>
            <a:r>
              <a:rPr lang="en-US" dirty="0"/>
              <a:t>Instrumental Variables/Two-stage least squares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203259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E90A6A-E270-A96E-1962-82D4C2F54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Biases in Standard Errors of the OLS Estimator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F372BE-D506-5395-517D-DCFA6E9E10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8477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27A86-1A0C-AFDD-0708-7B811A224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Expected Value of OLS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2109A26-3435-1A1C-C93C-04B923AE31D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Is the OLS Estimator </a:t>
                </a:r>
                <a:r>
                  <a:rPr lang="en-US" b="1" dirty="0"/>
                  <a:t>unbiased</a:t>
                </a:r>
                <a:r>
                  <a:rPr lang="en-US" dirty="0"/>
                  <a:t>?</a:t>
                </a:r>
              </a:p>
              <a:p>
                <a:pPr lvl="1"/>
                <a:r>
                  <a:rPr lang="en-US" b="0" dirty="0">
                    <a:latin typeface="Cambria Math" panose="02040503050406030204" pitchFamily="18" charset="0"/>
                  </a:rPr>
                  <a:t>Different samples will generate different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b="0" dirty="0">
                    <a:latin typeface="Cambria Math" panose="02040503050406030204" pitchFamily="18" charset="0"/>
                  </a:rPr>
                  <a:t>, but on average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Is the OLS Estimator </a:t>
                </a:r>
                <a:r>
                  <a:rPr lang="en-US" b="1" dirty="0"/>
                  <a:t>consistent</a:t>
                </a:r>
                <a:r>
                  <a:rPr lang="en-US" dirty="0"/>
                  <a:t> asymptotically </a:t>
                </a:r>
              </a:p>
              <a:p>
                <a:pPr lvl="1"/>
                <a:r>
                  <a:rPr lang="en-US" dirty="0"/>
                  <a:t>Does the probability limit go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/>
                  <a:t> 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 ∞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Is the OLS Estimator </a:t>
                </a:r>
                <a:r>
                  <a:rPr lang="en-US" b="1" dirty="0"/>
                  <a:t>efficient</a:t>
                </a:r>
                <a:r>
                  <a:rPr lang="en-US" dirty="0"/>
                  <a:t>? </a:t>
                </a:r>
              </a:p>
              <a:p>
                <a:pPr lvl="1"/>
                <a:r>
                  <a:rPr lang="en-US" dirty="0"/>
                  <a:t>Is the variance of the estimator the lowest (best)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2109A26-3435-1A1C-C93C-04B923AE31D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2755892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E78326-CC17-CBC8-D861-3C6FEBE92D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Biases in Standard Errors of the OLS Estimator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DAFBB8-6449-F10D-4B76-9B59658600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Overidentification</a:t>
            </a:r>
          </a:p>
          <a:p>
            <a:r>
              <a:rPr lang="en-US" dirty="0"/>
              <a:t>Multicollinearity</a:t>
            </a:r>
          </a:p>
          <a:p>
            <a:r>
              <a:rPr lang="en-US" dirty="0"/>
              <a:t>Heteroskedasticity</a:t>
            </a:r>
          </a:p>
          <a:p>
            <a:r>
              <a:rPr lang="en-US" dirty="0"/>
              <a:t>Measurement Error in Dependent Variable</a:t>
            </a:r>
          </a:p>
        </p:txBody>
      </p:sp>
    </p:spTree>
    <p:extLst>
      <p:ext uri="{BB962C8B-B14F-4D97-AF65-F5344CB8AC3E}">
        <p14:creationId xmlns:p14="http://schemas.microsoft.com/office/powerpoint/2010/main" val="254255352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09DBFA-CAE1-1D3B-C1D8-DE75B1560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Overidentifying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16B0E0-99DC-8FB0-7C86-652F00EFE1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happens when we include irrelevant variables instead of relevant variables?</a:t>
            </a:r>
          </a:p>
          <a:p>
            <a:pPr lvl="1"/>
            <a:r>
              <a:rPr lang="en-US" dirty="0"/>
              <a:t>It does not affect the unbiasedness</a:t>
            </a:r>
          </a:p>
          <a:p>
            <a:r>
              <a:rPr lang="en-US" dirty="0"/>
              <a:t>Consequences</a:t>
            </a:r>
          </a:p>
          <a:p>
            <a:pPr lvl="1"/>
            <a:r>
              <a:rPr lang="en-US" dirty="0"/>
              <a:t>It can bias the standard errors and/or make the standard errors of the OLS estimator larger</a:t>
            </a:r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113936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09DBFA-CAE1-1D3B-C1D8-DE75B1560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Multicollinearity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816B0E0-99DC-8FB0-7C86-652F00EFE1B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Multicollinearity</a:t>
                </a:r>
              </a:p>
              <a:p>
                <a:pPr lvl="1"/>
                <a:r>
                  <a:rPr lang="en-US" dirty="0"/>
                  <a:t>The relationship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is not zero causes larger standard errors</a:t>
                </a:r>
              </a:p>
              <a:p>
                <a:r>
                  <a:rPr lang="en-US" dirty="0"/>
                  <a:t>Consequences of Multicollinearity</a:t>
                </a:r>
              </a:p>
              <a:p>
                <a:pPr lvl="1"/>
                <a:r>
                  <a:rPr lang="en-US" dirty="0"/>
                  <a:t>Biases the standard errors of the OLS estimator</a:t>
                </a:r>
              </a:p>
              <a:p>
                <a:pPr lvl="1"/>
                <a:r>
                  <a:rPr lang="en-US" dirty="0"/>
                  <a:t>OLS estimator is still unbiased if GMA assumption 1 through 4 hold</a:t>
                </a:r>
              </a:p>
              <a:p>
                <a:r>
                  <a:rPr lang="en-US" b="0" dirty="0">
                    <a:latin typeface="Cambria Math" panose="02040503050406030204" pitchFamily="18" charset="0"/>
                  </a:rPr>
                  <a:t>What happens?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𝑆𝑆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(1−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b="0" dirty="0"/>
                  <a:t> </a:t>
                </a:r>
              </a:p>
              <a:p>
                <a:pPr lvl="1"/>
                <a:r>
                  <a:rPr lang="en-US" b="0" dirty="0"/>
                  <a:t>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𝑆𝑆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US" b="0" dirty="0"/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b="0" dirty="0"/>
                  <a:t> is the R-squared of regressing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b="0" dirty="0"/>
                  <a:t> on all other explanatory variables</a:t>
                </a:r>
              </a:p>
              <a:p>
                <a:pPr lvl="1"/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≠0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b="0" i="0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dirty="0"/>
                  <a:t> then variance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gets larger</a:t>
                </a:r>
              </a:p>
              <a:p>
                <a:pPr lvl="1"/>
                <a:r>
                  <a:rPr lang="en-US" dirty="0"/>
                  <a:t>No multicollinearity: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then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𝑆𝑆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(1−0)</m:t>
                        </m:r>
                      </m:den>
                    </m:f>
                  </m:oMath>
                </a14:m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816B0E0-99DC-8FB0-7C86-652F00EFE1B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34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013603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8EE0CF-AA79-C60C-2E23-EBA3BAA189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Multicollinearity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D26679B-89F9-36BD-1FFB-E06E847EA78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What to do?</a:t>
                </a:r>
              </a:p>
              <a:p>
                <a:pPr lvl="1"/>
                <a:r>
                  <a:rPr lang="en-US" dirty="0"/>
                  <a:t>Test for multicollinearity</a:t>
                </a:r>
              </a:p>
              <a:p>
                <a:pPr lvl="1"/>
                <a:r>
                  <a:rPr lang="en-US" dirty="0"/>
                  <a:t>We can use a Variance Inflation Factor (VIF) </a:t>
                </a:r>
              </a:p>
              <a:p>
                <a:pPr lvl="1"/>
                <a:r>
                  <a:rPr lang="en-US" dirty="0"/>
                  <a:t>This generates the relationship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𝑉𝐼𝐹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=1/(1−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Remember</a:t>
                </a:r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dirty="0"/>
                  <a:t> gets close to zero,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𝑉𝑎𝑟</m:t>
                        </m:r>
                      </m:e>
                    </m:acc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𝑆𝑆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 and it usually is not a big concern</a:t>
                </a:r>
              </a:p>
              <a:p>
                <a:pPr lvl="1"/>
                <a:r>
                  <a:rPr lang="en-US" dirty="0"/>
                  <a:t>When our VIF test finds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𝑉𝐼𝐹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&gt;10</m:t>
                    </m:r>
                  </m:oMath>
                </a14:m>
                <a:r>
                  <a:rPr lang="en-US" dirty="0"/>
                  <a:t>, then we need to be concerned about multicollinearity</a:t>
                </a:r>
              </a:p>
              <a:p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D26679B-89F9-36BD-1FFB-E06E847EA7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4031086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424C2B-B078-0931-7513-8DA9896D2D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Heteroskedasticity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E14480-DAB8-3A36-542B-7162EBBAEE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27632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A0DA1D-9209-82E6-2D12-0F67B4BD6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Heteroskedasticity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1EB735-47D6-0C38-40A0-6537AFFF0D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Heteroskedasticity</a:t>
            </a:r>
          </a:p>
          <a:p>
            <a:pPr lvl="1"/>
            <a:r>
              <a:rPr lang="en-US" dirty="0"/>
              <a:t>When the variance of the OLS estimator is not constant along the variance-covariance matrix</a:t>
            </a:r>
          </a:p>
          <a:p>
            <a:pPr lvl="1"/>
            <a:r>
              <a:rPr lang="en-US" dirty="0"/>
              <a:t>This is a violation of the fifth Gauss-Markov assumption</a:t>
            </a:r>
          </a:p>
          <a:p>
            <a:pPr lvl="1"/>
            <a:r>
              <a:rPr lang="en-US" dirty="0"/>
              <a:t>The OLS estimator can still be unbiased with the presence of heteroskedasticity</a:t>
            </a:r>
          </a:p>
          <a:p>
            <a:r>
              <a:rPr lang="en-US" dirty="0"/>
              <a:t>Consequences of heteroskedasticity</a:t>
            </a:r>
          </a:p>
          <a:p>
            <a:pPr lvl="1"/>
            <a:r>
              <a:rPr lang="en-US" dirty="0"/>
              <a:t>Biased standard errors of the OLS estimator</a:t>
            </a:r>
          </a:p>
        </p:txBody>
      </p:sp>
    </p:spTree>
    <p:extLst>
      <p:ext uri="{BB962C8B-B14F-4D97-AF65-F5344CB8AC3E}">
        <p14:creationId xmlns:p14="http://schemas.microsoft.com/office/powerpoint/2010/main" val="224984717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0D423B-D8A6-845F-ACF5-08190DF56F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Heteroskedasticity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0E87A1C-22D8-4477-78F2-5A46BB71274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What to Test?</a:t>
                </a:r>
              </a:p>
              <a:p>
                <a:pPr lvl="1"/>
                <a:r>
                  <a:rPr lang="en-US" dirty="0"/>
                  <a:t>White Test for heteroskedasticity</a:t>
                </a:r>
              </a:p>
              <a:p>
                <a:pPr lvl="1"/>
                <a:r>
                  <a:rPr lang="en-US" dirty="0"/>
                  <a:t>Breusch-Pagan Test for heteroskedasticity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What to Do?</a:t>
                </a:r>
              </a:p>
              <a:p>
                <a:pPr lvl="1"/>
                <a:r>
                  <a:rPr lang="en-US" dirty="0"/>
                  <a:t>Use Robust Standard Errors (aka Huber/White/sandwich estimator)</a:t>
                </a:r>
              </a:p>
              <a:p>
                <a:pPr lvl="2"/>
                <a:r>
                  <a:rPr lang="en-US" dirty="0"/>
                  <a:t>This is the most common way</a:t>
                </a:r>
              </a:p>
              <a:p>
                <a:pPr lvl="1"/>
                <a:r>
                  <a:rPr lang="en-US" dirty="0"/>
                  <a:t>Use Weighted Least Squares</a:t>
                </a:r>
              </a:p>
              <a:p>
                <a:pPr lvl="2"/>
                <a:r>
                  <a:rPr lang="en-US" dirty="0"/>
                  <a:t>Corrects for heteroskedasticity by minimizing the weighted sum of squared residuals</a:t>
                </a:r>
              </a:p>
              <a:p>
                <a:pPr lvl="2"/>
                <a:r>
                  <a:rPr lang="en-US" dirty="0"/>
                  <a:t>Each squared residual is weighted by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1/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 a measure of heteroskedasticity of explanatory variables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endParaRPr lang="en-US" b="1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0E87A1C-22D8-4477-78F2-5A46BB7127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5597994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F6345-9F9D-B807-C5B9-6112169463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2B9E99-F102-D4A6-DAF8-44186496AE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62125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93CF44-F204-A445-C44C-300C6EBF6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7CF132-CEC8-7586-2F46-A6B6BB5025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Biased coefficients</a:t>
            </a:r>
          </a:p>
          <a:p>
            <a:pPr lvl="1"/>
            <a:r>
              <a:rPr lang="en-US" dirty="0"/>
              <a:t>Misspecification</a:t>
            </a:r>
          </a:p>
          <a:p>
            <a:pPr lvl="1"/>
            <a:r>
              <a:rPr lang="en-US" dirty="0"/>
              <a:t>Endogeneity</a:t>
            </a:r>
          </a:p>
          <a:p>
            <a:pPr lvl="1"/>
            <a:r>
              <a:rPr lang="en-US" dirty="0"/>
              <a:t>Omitted Variable Bias </a:t>
            </a:r>
          </a:p>
          <a:p>
            <a:pPr lvl="1"/>
            <a:r>
              <a:rPr lang="en-US" dirty="0"/>
              <a:t>Measurement Error </a:t>
            </a:r>
          </a:p>
          <a:p>
            <a:pPr lvl="1"/>
            <a:r>
              <a:rPr lang="en-US" dirty="0"/>
              <a:t>Nonrandom Missing Data or sample selection</a:t>
            </a:r>
          </a:p>
          <a:p>
            <a:pPr lvl="1"/>
            <a:r>
              <a:rPr lang="en-US" dirty="0"/>
              <a:t>Simultaneity</a:t>
            </a:r>
          </a:p>
          <a:p>
            <a:r>
              <a:rPr lang="en-US" dirty="0"/>
              <a:t>Biased standard errors of coefficients</a:t>
            </a:r>
          </a:p>
          <a:p>
            <a:pPr lvl="1"/>
            <a:r>
              <a:rPr lang="en-US" dirty="0"/>
              <a:t>Multicollinearity and Heteroskedasticity</a:t>
            </a:r>
          </a:p>
          <a:p>
            <a:pPr lvl="1"/>
            <a:r>
              <a:rPr lang="en-US" dirty="0"/>
              <a:t>Measurement Error in the Dependent Variable</a:t>
            </a:r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90474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582945-5874-367B-87B7-3E4F2F0F32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Gauss-Markov Assumptions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5AA8258-0006-B980-10DD-14BB0CF7288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Is the OLS Estimator Unbiased?  </a:t>
                </a:r>
              </a:p>
              <a:p>
                <a:pPr lvl="1"/>
                <a:r>
                  <a:rPr lang="en-US" dirty="0"/>
                  <a:t>We need 4 assumptions for unbiasedness</a:t>
                </a:r>
              </a:p>
              <a:p>
                <a:r>
                  <a:rPr lang="en-US" dirty="0"/>
                  <a:t>Assumption 1: Linear in Parameters</a:t>
                </a:r>
              </a:p>
              <a:p>
                <a:pPr lvl="1"/>
                <a:r>
                  <a:rPr lang="en-US" dirty="0"/>
                  <a:t>The population model can be written 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In the population model, the model is linear in the parameters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This is flexible since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and the explanatory variable can be arbitrary functions of the underlying variables of interest, such as natural logs, squares, etc.</a:t>
                </a:r>
              </a:p>
              <a:p>
                <a:r>
                  <a:rPr lang="en-US" dirty="0"/>
                  <a:t>Assumption 2: Random Sampling</a:t>
                </a:r>
              </a:p>
              <a:p>
                <a:pPr lvl="1"/>
                <a:r>
                  <a:rPr lang="en-US" dirty="0"/>
                  <a:t>We have a random sample of size n with a set of </a:t>
                </a: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=1,2,…,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dirty="0"/>
                  <a:t> following the population model: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is a random sampling draw from the population</a:t>
                </a:r>
              </a:p>
              <a:p>
                <a:pPr lvl="1"/>
                <a:r>
                  <a:rPr lang="en-US" dirty="0"/>
                  <a:t>Such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=1,2,…,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5AA8258-0006-B980-10DD-14BB0CF728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487849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10B16-822C-7CF7-36B9-8AE72BCE4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Gauss-Markov Assumptions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B23159-F669-68A6-FC5C-EAEF6868865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Assumption 3: Sample Variation in Explanatory Variables</a:t>
                </a:r>
              </a:p>
              <a:p>
                <a:pPr lvl="1"/>
                <a:r>
                  <a:rPr lang="en-US" b="0" dirty="0"/>
                  <a:t>The sample outcomes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=1,2,…,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dirty="0"/>
                  <a:t> are not the same value</a:t>
                </a:r>
              </a:p>
              <a:p>
                <a:pPr lvl="1"/>
                <a:r>
                  <a:rPr lang="en-US" dirty="0"/>
                  <a:t>If there is no variation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, then the assumption fails</a:t>
                </a:r>
              </a:p>
              <a:p>
                <a:pPr lvl="1"/>
                <a:r>
                  <a:rPr lang="en-US" dirty="0"/>
                  <a:t>No perfect multicollinearity</a:t>
                </a:r>
              </a:p>
              <a:p>
                <a:r>
                  <a:rPr lang="en-US" dirty="0"/>
                  <a:t>Assumption 4: Zero Conditional Mean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 most crucial assumption and the most likely to fail…</a:t>
                </a:r>
              </a:p>
              <a:p>
                <a:pPr lvl="1"/>
                <a:r>
                  <a:rPr lang="en-US" dirty="0"/>
                  <a:t>You can still 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, but it will no longer be unbiased</a:t>
                </a:r>
              </a:p>
              <a:p>
                <a:r>
                  <a:rPr lang="en-US" dirty="0"/>
                  <a:t>If all 4 assumptions hold</a:t>
                </a:r>
              </a:p>
              <a:p>
                <a:pPr lvl="1"/>
                <a:r>
                  <a:rPr lang="en-US" dirty="0"/>
                  <a:t>OLS estimator is unbiased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B23159-F669-68A6-FC5C-EAEF6868865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8" b="-14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566616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26214</TotalTime>
  <Words>5466</Words>
  <Application>Microsoft Macintosh PowerPoint</Application>
  <PresentationFormat>Widescreen</PresentationFormat>
  <Paragraphs>682</Paragraphs>
  <Slides>78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78</vt:i4>
      </vt:variant>
    </vt:vector>
  </HeadingPairs>
  <TitlesOfParts>
    <vt:vector size="83" baseType="lpstr">
      <vt:lpstr>Arial</vt:lpstr>
      <vt:lpstr>Calibri</vt:lpstr>
      <vt:lpstr>Calibri Light</vt:lpstr>
      <vt:lpstr>Cambria Math</vt:lpstr>
      <vt:lpstr>Office Theme</vt:lpstr>
      <vt:lpstr>ECON 645: Week 1 </vt:lpstr>
      <vt:lpstr>Overview for Week 1</vt:lpstr>
      <vt:lpstr>Introduction to ECON 645</vt:lpstr>
      <vt:lpstr>Week 1 Overview</vt:lpstr>
      <vt:lpstr>Expected Value of the OLS Estimator</vt:lpstr>
      <vt:lpstr>Expected Value of OLS Estimators</vt:lpstr>
      <vt:lpstr>Expected Value of OLS </vt:lpstr>
      <vt:lpstr>Gauss-Markov Assumptions</vt:lpstr>
      <vt:lpstr>Gauss-Markov Assumptions</vt:lpstr>
      <vt:lpstr>Gauss-Markov Assumptions</vt:lpstr>
      <vt:lpstr>Variance of the OLS Estimator (part 1)</vt:lpstr>
      <vt:lpstr>Variance of the OLS Estimator (part 2)</vt:lpstr>
      <vt:lpstr>Consistent</vt:lpstr>
      <vt:lpstr>Efficient</vt:lpstr>
      <vt:lpstr>What can violate the different assumptions?</vt:lpstr>
      <vt:lpstr>What can violate the different assumptions?</vt:lpstr>
      <vt:lpstr>Endogeneity</vt:lpstr>
      <vt:lpstr>Overview of Endogeneity</vt:lpstr>
      <vt:lpstr>Endogeneity: Omitted Variable Bias</vt:lpstr>
      <vt:lpstr>Omitted Variable Bias</vt:lpstr>
      <vt:lpstr>Omitted Variable Bias</vt:lpstr>
      <vt:lpstr>Omitted Variable Bias</vt:lpstr>
      <vt:lpstr>Omitted Variable Bias</vt:lpstr>
      <vt:lpstr>Omitted Variable Bias</vt:lpstr>
      <vt:lpstr>Omitted Variable Bias</vt:lpstr>
      <vt:lpstr>Endogeneity: Misspecification</vt:lpstr>
      <vt:lpstr>Misspecification</vt:lpstr>
      <vt:lpstr>Misspecification</vt:lpstr>
      <vt:lpstr>Misspecification </vt:lpstr>
      <vt:lpstr>Misspecification</vt:lpstr>
      <vt:lpstr>Misspecification</vt:lpstr>
      <vt:lpstr>Misspecification</vt:lpstr>
      <vt:lpstr>Misspecification</vt:lpstr>
      <vt:lpstr>Misspecification</vt:lpstr>
      <vt:lpstr>Misspecification</vt:lpstr>
      <vt:lpstr>Misspecification</vt:lpstr>
      <vt:lpstr>Misspecification</vt:lpstr>
      <vt:lpstr>Misspecification</vt:lpstr>
      <vt:lpstr>Misspecification</vt:lpstr>
      <vt:lpstr>Misspecification</vt:lpstr>
      <vt:lpstr>Endogeneity: Measurement Error</vt:lpstr>
      <vt:lpstr>Measurement Error</vt:lpstr>
      <vt:lpstr>Measurement Error</vt:lpstr>
      <vt:lpstr>Measurement Error in Dependent Variable</vt:lpstr>
      <vt:lpstr>Measurement Error in Dependent Variable</vt:lpstr>
      <vt:lpstr>Measurement Error in Independent Variables</vt:lpstr>
      <vt:lpstr>Measurement Error in Independent Variables</vt:lpstr>
      <vt:lpstr>Measurement Error in Independent Variables</vt:lpstr>
      <vt:lpstr>Measurement Error under CEV</vt:lpstr>
      <vt:lpstr>Measurement Error under CEV</vt:lpstr>
      <vt:lpstr>Measurement Error under CEV</vt:lpstr>
      <vt:lpstr>Measurement Error in Independent Variables</vt:lpstr>
      <vt:lpstr>Proxy Variables</vt:lpstr>
      <vt:lpstr>Proxy Variables</vt:lpstr>
      <vt:lpstr>Proxy Variables</vt:lpstr>
      <vt:lpstr>Endogeneity: Missing Data and Outliers</vt:lpstr>
      <vt:lpstr>Missing Data</vt:lpstr>
      <vt:lpstr>Missing Data</vt:lpstr>
      <vt:lpstr>Missing Data</vt:lpstr>
      <vt:lpstr>Missing Data</vt:lpstr>
      <vt:lpstr>Missing Data</vt:lpstr>
      <vt:lpstr>Missing Data</vt:lpstr>
      <vt:lpstr>Missing Data</vt:lpstr>
      <vt:lpstr>Outliers </vt:lpstr>
      <vt:lpstr>Outliers</vt:lpstr>
      <vt:lpstr>Endogeneity: Simultaneity</vt:lpstr>
      <vt:lpstr>Simultaneity</vt:lpstr>
      <vt:lpstr>Simultaneity</vt:lpstr>
      <vt:lpstr>Biases in Standard Errors of the OLS Estimator</vt:lpstr>
      <vt:lpstr>Biases in Standard Errors of the OLS Estimator</vt:lpstr>
      <vt:lpstr>Overidentifying</vt:lpstr>
      <vt:lpstr>Multicollinearity</vt:lpstr>
      <vt:lpstr>Multicollinearity</vt:lpstr>
      <vt:lpstr>Heteroskedasticity</vt:lpstr>
      <vt:lpstr>Heteroskedasticity</vt:lpstr>
      <vt:lpstr>Heteroskedasticity</vt:lpstr>
      <vt:lpstr>Review</vt:lpstr>
      <vt:lpstr>Review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ECON 645: Week 1 </dc:title>
  <dc:creator>Samuel Rowe</dc:creator>
  <cp:lastModifiedBy>Samuel Rowe</cp:lastModifiedBy>
  <cp:revision>83</cp:revision>
  <dcterms:created xsi:type="dcterms:W3CDTF">2023-07-07T22:49:58Z</dcterms:created>
  <dcterms:modified xsi:type="dcterms:W3CDTF">2023-08-28T19:18:01Z</dcterms:modified>
</cp:coreProperties>
</file>